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4038" r:id="rId2"/>
    <p:sldMasterId id="2147484633" r:id="rId3"/>
  </p:sldMasterIdLst>
  <p:notesMasterIdLst>
    <p:notesMasterId r:id="rId20"/>
  </p:notesMasterIdLst>
  <p:handoutMasterIdLst>
    <p:handoutMasterId r:id="rId21"/>
  </p:handoutMasterIdLst>
  <p:sldIdLst>
    <p:sldId id="596" r:id="rId4"/>
    <p:sldId id="1100" r:id="rId5"/>
    <p:sldId id="1121" r:id="rId6"/>
    <p:sldId id="1147" r:id="rId7"/>
    <p:sldId id="1148" r:id="rId8"/>
    <p:sldId id="1149" r:id="rId9"/>
    <p:sldId id="1150" r:id="rId10"/>
    <p:sldId id="1124" r:id="rId11"/>
    <p:sldId id="1151" r:id="rId12"/>
    <p:sldId id="1152" r:id="rId13"/>
    <p:sldId id="1153" r:id="rId14"/>
    <p:sldId id="1154" r:id="rId15"/>
    <p:sldId id="1155" r:id="rId16"/>
    <p:sldId id="1126" r:id="rId17"/>
    <p:sldId id="1128" r:id="rId18"/>
    <p:sldId id="1146" r:id="rId19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рянцева Елена Александровна" initials="ЕА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3300"/>
    <a:srgbClr val="990000"/>
    <a:srgbClr val="993300"/>
    <a:srgbClr val="CC0099"/>
    <a:srgbClr val="FFCC66"/>
    <a:srgbClr val="993370"/>
    <a:srgbClr val="E7E79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2099" autoAdjust="0"/>
  </p:normalViewPr>
  <p:slideViewPr>
    <p:cSldViewPr>
      <p:cViewPr>
        <p:scale>
          <a:sx n="80" d="100"/>
          <a:sy n="80" d="100"/>
        </p:scale>
        <p:origin x="-253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9F705-F923-44B4-B8A3-8ABA80DB5875}" type="presOf" srcId="{BC1DBF5A-7DB6-4649-83BF-72DD015D01FD}" destId="{8728CDB2-0516-44B4-AD3B-A21B4BA72E6E}" srcOrd="0" destOrd="0" presId="urn:microsoft.com/office/officeart/2005/8/layout/chevron2"/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620EA809-9D6F-4773-BF77-19A53A6EE0F2}" type="presOf" srcId="{5FE158AA-E048-4DE2-98DC-877BAA2B31EF}" destId="{52369DCA-0A45-4935-BFF8-CDA3BFA4F6A8}" srcOrd="0" destOrd="0" presId="urn:microsoft.com/office/officeart/2005/8/layout/chevron2"/>
    <dgm:cxn modelId="{C220A21C-4CEA-43B6-B391-B624F3247A96}" type="presParOf" srcId="{52369DCA-0A45-4935-BFF8-CDA3BFA4F6A8}" destId="{7B9F02D8-E7D6-499B-8C2A-A4E756CBD55F}" srcOrd="0" destOrd="0" presId="urn:microsoft.com/office/officeart/2005/8/layout/chevron2"/>
    <dgm:cxn modelId="{A2C2E40B-3780-4314-A4CD-D659D3EC952B}" type="presParOf" srcId="{7B9F02D8-E7D6-499B-8C2A-A4E756CBD55F}" destId="{8728CDB2-0516-44B4-AD3B-A21B4BA72E6E}" srcOrd="0" destOrd="0" presId="urn:microsoft.com/office/officeart/2005/8/layout/chevron2"/>
    <dgm:cxn modelId="{DA88A7BD-7417-45EF-B9BE-CDCA5EF6234C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01C41-1845-40E5-A377-11EDB6B68F93}" type="presOf" srcId="{5FE158AA-E048-4DE2-98DC-877BAA2B31EF}" destId="{52369DCA-0A45-4935-BFF8-CDA3BFA4F6A8}" srcOrd="0" destOrd="0" presId="urn:microsoft.com/office/officeart/2005/8/layout/chevron2"/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B3E34983-1033-4F36-84E6-BC81A66CD254}" type="presOf" srcId="{BC1DBF5A-7DB6-4649-83BF-72DD015D01FD}" destId="{8728CDB2-0516-44B4-AD3B-A21B4BA72E6E}" srcOrd="0" destOrd="0" presId="urn:microsoft.com/office/officeart/2005/8/layout/chevron2"/>
    <dgm:cxn modelId="{9DB3BFEE-05E9-49B0-8FB8-B39B4F027861}" type="presParOf" srcId="{52369DCA-0A45-4935-BFF8-CDA3BFA4F6A8}" destId="{7B9F02D8-E7D6-499B-8C2A-A4E756CBD55F}" srcOrd="0" destOrd="0" presId="urn:microsoft.com/office/officeart/2005/8/layout/chevron2"/>
    <dgm:cxn modelId="{BD0D4046-C56D-47A8-8DAA-F603EB20409E}" type="presParOf" srcId="{7B9F02D8-E7D6-499B-8C2A-A4E756CBD55F}" destId="{8728CDB2-0516-44B4-AD3B-A21B4BA72E6E}" srcOrd="0" destOrd="0" presId="urn:microsoft.com/office/officeart/2005/8/layout/chevron2"/>
    <dgm:cxn modelId="{7A653560-9233-4665-A7FB-B85F30E95EB3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28EA294F-202E-4E3D-BB90-B3990E2FA6EE}" type="presOf" srcId="{BC1DBF5A-7DB6-4649-83BF-72DD015D01FD}" destId="{8728CDB2-0516-44B4-AD3B-A21B4BA72E6E}" srcOrd="0" destOrd="0" presId="urn:microsoft.com/office/officeart/2005/8/layout/chevron2"/>
    <dgm:cxn modelId="{59B1D694-5ABB-4E36-9C41-23A78363F340}" type="presOf" srcId="{5FE158AA-E048-4DE2-98DC-877BAA2B31EF}" destId="{52369DCA-0A45-4935-BFF8-CDA3BFA4F6A8}" srcOrd="0" destOrd="0" presId="urn:microsoft.com/office/officeart/2005/8/layout/chevron2"/>
    <dgm:cxn modelId="{5D55A2B1-967E-436D-BFBF-6D2BF2F52659}" type="presParOf" srcId="{52369DCA-0A45-4935-BFF8-CDA3BFA4F6A8}" destId="{7B9F02D8-E7D6-499B-8C2A-A4E756CBD55F}" srcOrd="0" destOrd="0" presId="urn:microsoft.com/office/officeart/2005/8/layout/chevron2"/>
    <dgm:cxn modelId="{9E8D4BDE-293E-4E31-926F-C22CBA35C1DC}" type="presParOf" srcId="{7B9F02D8-E7D6-499B-8C2A-A4E756CBD55F}" destId="{8728CDB2-0516-44B4-AD3B-A21B4BA72E6E}" srcOrd="0" destOrd="0" presId="urn:microsoft.com/office/officeart/2005/8/layout/chevron2"/>
    <dgm:cxn modelId="{BC19B402-EE3E-4DD7-830C-919F1DB71E78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9768E6C8-DE75-4727-A46D-EC9BA0C17A2C}" type="presOf" srcId="{5FE158AA-E048-4DE2-98DC-877BAA2B31EF}" destId="{52369DCA-0A45-4935-BFF8-CDA3BFA4F6A8}" srcOrd="0" destOrd="0" presId="urn:microsoft.com/office/officeart/2005/8/layout/chevron2"/>
    <dgm:cxn modelId="{4AB324CB-8527-4FAE-B977-7A71EE2AF30A}" type="presOf" srcId="{BC1DBF5A-7DB6-4649-83BF-72DD015D01FD}" destId="{8728CDB2-0516-44B4-AD3B-A21B4BA72E6E}" srcOrd="0" destOrd="0" presId="urn:microsoft.com/office/officeart/2005/8/layout/chevron2"/>
    <dgm:cxn modelId="{720C8C7A-0BCF-489F-8C1E-73933B5524E6}" type="presParOf" srcId="{52369DCA-0A45-4935-BFF8-CDA3BFA4F6A8}" destId="{7B9F02D8-E7D6-499B-8C2A-A4E756CBD55F}" srcOrd="0" destOrd="0" presId="urn:microsoft.com/office/officeart/2005/8/layout/chevron2"/>
    <dgm:cxn modelId="{806BBF5C-269D-482A-B14A-E21A3150129D}" type="presParOf" srcId="{7B9F02D8-E7D6-499B-8C2A-A4E756CBD55F}" destId="{8728CDB2-0516-44B4-AD3B-A21B4BA72E6E}" srcOrd="0" destOrd="0" presId="urn:microsoft.com/office/officeart/2005/8/layout/chevron2"/>
    <dgm:cxn modelId="{8EBEC8DC-3A9D-4787-A910-CBDE0E941CF4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1FBB1-5BFD-4130-92B5-260EE962A8B5}" type="presOf" srcId="{5FE158AA-E048-4DE2-98DC-877BAA2B31EF}" destId="{52369DCA-0A45-4935-BFF8-CDA3BFA4F6A8}" srcOrd="0" destOrd="0" presId="urn:microsoft.com/office/officeart/2005/8/layout/chevron2"/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13FFE7E5-1712-4235-AE70-F56F33E118F2}" type="presOf" srcId="{BC1DBF5A-7DB6-4649-83BF-72DD015D01FD}" destId="{8728CDB2-0516-44B4-AD3B-A21B4BA72E6E}" srcOrd="0" destOrd="0" presId="urn:microsoft.com/office/officeart/2005/8/layout/chevron2"/>
    <dgm:cxn modelId="{AFC973E5-9F99-4808-A176-49258F293776}" type="presParOf" srcId="{52369DCA-0A45-4935-BFF8-CDA3BFA4F6A8}" destId="{7B9F02D8-E7D6-499B-8C2A-A4E756CBD55F}" srcOrd="0" destOrd="0" presId="urn:microsoft.com/office/officeart/2005/8/layout/chevron2"/>
    <dgm:cxn modelId="{B2928077-5DA3-43AF-A923-8C40A5C0EA5C}" type="presParOf" srcId="{7B9F02D8-E7D6-499B-8C2A-A4E756CBD55F}" destId="{8728CDB2-0516-44B4-AD3B-A21B4BA72E6E}" srcOrd="0" destOrd="0" presId="urn:microsoft.com/office/officeart/2005/8/layout/chevron2"/>
    <dgm:cxn modelId="{53B4F26B-EAFE-466E-95A0-1B21BA7B4FD2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158AA-E048-4DE2-98DC-877BAA2B31E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DBF5A-7DB6-4649-83BF-72DD015D01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EE4034-8ACF-4A98-8502-3663A4C48DE6}" type="parTrans" cxnId="{A3ED9F2D-1798-429C-8265-8E280EA4249B}">
      <dgm:prSet/>
      <dgm:spPr/>
      <dgm:t>
        <a:bodyPr/>
        <a:lstStyle/>
        <a:p>
          <a:endParaRPr lang="ru-RU"/>
        </a:p>
      </dgm:t>
    </dgm:pt>
    <dgm:pt modelId="{FA1BAD72-DA00-481F-AEF1-0F020948710F}" type="sibTrans" cxnId="{A3ED9F2D-1798-429C-8265-8E280EA4249B}">
      <dgm:prSet/>
      <dgm:spPr/>
      <dgm:t>
        <a:bodyPr/>
        <a:lstStyle/>
        <a:p>
          <a:endParaRPr lang="ru-RU"/>
        </a:p>
      </dgm:t>
    </dgm:pt>
    <dgm:pt modelId="{52369DCA-0A45-4935-BFF8-CDA3BFA4F6A8}" type="pres">
      <dgm:prSet presAssocID="{5FE158AA-E048-4DE2-98DC-877BAA2B3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02D8-E7D6-499B-8C2A-A4E756CBD55F}" type="pres">
      <dgm:prSet presAssocID="{BC1DBF5A-7DB6-4649-83BF-72DD015D01FD}" presName="composite" presStyleCnt="0"/>
      <dgm:spPr/>
    </dgm:pt>
    <dgm:pt modelId="{8728CDB2-0516-44B4-AD3B-A21B4BA72E6E}" type="pres">
      <dgm:prSet presAssocID="{BC1DBF5A-7DB6-4649-83BF-72DD015D01FD}" presName="parentText" presStyleLbl="alignNode1" presStyleIdx="0" presStyleCnt="1" custLinFactNeighborX="-89286" custLinFactNeighborY="-3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B6B0F-2640-48B2-99B9-ED1CFF91D098}" type="pres">
      <dgm:prSet presAssocID="{BC1DBF5A-7DB6-4649-83BF-72DD015D01F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263854-9BB5-45D4-B8CE-4D5B8CC91FF3}" type="presOf" srcId="{5FE158AA-E048-4DE2-98DC-877BAA2B31EF}" destId="{52369DCA-0A45-4935-BFF8-CDA3BFA4F6A8}" srcOrd="0" destOrd="0" presId="urn:microsoft.com/office/officeart/2005/8/layout/chevron2"/>
    <dgm:cxn modelId="{A3ED9F2D-1798-429C-8265-8E280EA4249B}" srcId="{5FE158AA-E048-4DE2-98DC-877BAA2B31EF}" destId="{BC1DBF5A-7DB6-4649-83BF-72DD015D01FD}" srcOrd="0" destOrd="0" parTransId="{DAEE4034-8ACF-4A98-8502-3663A4C48DE6}" sibTransId="{FA1BAD72-DA00-481F-AEF1-0F020948710F}"/>
    <dgm:cxn modelId="{39C889BE-B294-4E32-A6FD-D255F3F67D3A}" type="presOf" srcId="{BC1DBF5A-7DB6-4649-83BF-72DD015D01FD}" destId="{8728CDB2-0516-44B4-AD3B-A21B4BA72E6E}" srcOrd="0" destOrd="0" presId="urn:microsoft.com/office/officeart/2005/8/layout/chevron2"/>
    <dgm:cxn modelId="{C89FEEDF-623D-41AC-9976-D03F2F7F6DEC}" type="presParOf" srcId="{52369DCA-0A45-4935-BFF8-CDA3BFA4F6A8}" destId="{7B9F02D8-E7D6-499B-8C2A-A4E756CBD55F}" srcOrd="0" destOrd="0" presId="urn:microsoft.com/office/officeart/2005/8/layout/chevron2"/>
    <dgm:cxn modelId="{7309EBD7-57C9-419D-9E8E-DA2DF43CA5CA}" type="presParOf" srcId="{7B9F02D8-E7D6-499B-8C2A-A4E756CBD55F}" destId="{8728CDB2-0516-44B4-AD3B-A21B4BA72E6E}" srcOrd="0" destOrd="0" presId="urn:microsoft.com/office/officeart/2005/8/layout/chevron2"/>
    <dgm:cxn modelId="{F84D67E2-E275-42CF-A973-F73689551D93}" type="presParOf" srcId="{7B9F02D8-E7D6-499B-8C2A-A4E756CBD55F}" destId="{002B6B0F-2640-48B2-99B9-ED1CFF91D0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CDB2-0516-44B4-AD3B-A21B4BA72E6E}">
      <dsp:nvSpPr>
        <dsp:cNvPr id="0" name=""/>
        <dsp:cNvSpPr/>
      </dsp:nvSpPr>
      <dsp:spPr>
        <a:xfrm rot="5400000">
          <a:off x="-86409" y="86409"/>
          <a:ext cx="576064" cy="403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</a:t>
          </a:r>
          <a:endParaRPr lang="ru-RU" sz="1100" kern="1200" dirty="0"/>
        </a:p>
      </dsp:txBody>
      <dsp:txXfrm rot="-5400000">
        <a:off x="1" y="201621"/>
        <a:ext cx="403244" cy="172820"/>
      </dsp:txXfrm>
    </dsp:sp>
    <dsp:sp modelId="{002B6B0F-2640-48B2-99B9-ED1CFF91D098}">
      <dsp:nvSpPr>
        <dsp:cNvPr id="0" name=""/>
        <dsp:cNvSpPr/>
      </dsp:nvSpPr>
      <dsp:spPr>
        <a:xfrm rot="5400000">
          <a:off x="1358381" y="-955136"/>
          <a:ext cx="374441" cy="228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96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9556BBC-9FF0-47FB-B12A-657151D014A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73"/>
            <a:ext cx="2890665" cy="49696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9673"/>
            <a:ext cx="2890665" cy="49696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6A7703-286F-4F2D-AAB4-909EAD561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8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89938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9" y="2"/>
            <a:ext cx="2889938" cy="49641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635F0D8-D723-4EC1-90DA-615F9E79DBCC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889938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9" y="9430092"/>
            <a:ext cx="2889938" cy="49641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29AD8BC-9A67-45CD-B22D-3B19EC59F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8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 кадрового обеспечения Административного управления ФКУ «Объединенная дирекция» Минстроя России,</a:t>
            </a:r>
          </a:p>
          <a:p>
            <a:r>
              <a:rPr lang="ru-RU" dirty="0" smtClean="0"/>
              <a:t>Ряжская Т.В.,  </a:t>
            </a:r>
            <a:r>
              <a:rPr lang="ru-RU" dirty="0" err="1" smtClean="0"/>
              <a:t>Веклич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 кадрового обеспечения Административного управления </a:t>
            </a:r>
          </a:p>
          <a:p>
            <a:r>
              <a:rPr lang="ru-RU" dirty="0" smtClean="0"/>
              <a:t>ФКУ "Объединенная дирекция" Минстроя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50" y="5125641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18" y="3090236"/>
            <a:ext cx="5299837" cy="538603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13805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9695" algn="l"/>
                <a:tab pos="840879" algn="l"/>
                <a:tab pos="1262063" algn="l"/>
                <a:tab pos="1683247" algn="l"/>
                <a:tab pos="2104430" algn="l"/>
                <a:tab pos="2525614" algn="l"/>
                <a:tab pos="2946797" algn="l"/>
                <a:tab pos="3367981" algn="l"/>
                <a:tab pos="3789164" algn="l"/>
                <a:tab pos="4210348" algn="l"/>
                <a:tab pos="4631531" algn="l"/>
                <a:tab pos="5052715" algn="l"/>
                <a:tab pos="5473898" algn="l"/>
                <a:tab pos="5895083" algn="l"/>
                <a:tab pos="6316266" algn="l"/>
                <a:tab pos="6737450" algn="l"/>
                <a:tab pos="7158633" algn="l"/>
                <a:tab pos="7579817" algn="l"/>
                <a:tab pos="8001000" algn="l"/>
                <a:tab pos="8422184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17" y="3725635"/>
            <a:ext cx="4761228" cy="446270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13805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7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6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6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6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8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9" y="4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2" tIns="42848" rIns="85692" bIns="42848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638175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7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22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21" y="6356457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3761" y="2"/>
            <a:ext cx="9147766" cy="948908"/>
            <a:chOff x="-3766" y="0"/>
            <a:chExt cx="9147766" cy="9489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91" y="0"/>
              <a:ext cx="3209509" cy="864096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86409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948909"/>
              <a:ext cx="9144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 rot="10800000">
              <a:off x="-3766" y="0"/>
              <a:ext cx="9144000" cy="86409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6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77" y="6421935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148D2A-A854-494E-A545-0071E20845C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3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7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5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54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44997" y="-1488"/>
            <a:ext cx="823019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03" y="1367731"/>
            <a:ext cx="8230195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vert="horz" lIns="33750" tIns="45717" rIns="91434" bIns="45717" rtlCol="0" anchor="ctr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1FB821-3CC6-4D6A-8ADC-AD5A24615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805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862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72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587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145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05" indent="-342305" algn="l" defTabSz="913805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42653" indent="-284262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41512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9903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56805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4729" y="251631"/>
            <a:ext cx="8912286" cy="4896544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0">
                <a:srgbClr val="7D8496"/>
              </a:gs>
              <a:gs pos="72000">
                <a:srgbClr val="E6E6E6"/>
              </a:gs>
              <a:gs pos="94000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5682" tIns="42844" rIns="85682" bIns="42844" anchor="ctr"/>
          <a:lstStyle/>
          <a:p>
            <a:pPr indent="82550" algn="ctr" defTabSz="973995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МЕТОДИЧЕСКИЕ РЕКОМЕНДАЦИИ</a:t>
            </a:r>
          </a:p>
          <a:p>
            <a:pPr indent="82550" algn="ctr" defTabSz="973995"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indent="82550" algn="ctr" defTabSz="973995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По порядку уведомления представителя нанимателя работниками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факте обращения к ним каких-либо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лиц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в целях склонения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совершению коррупционных правонарушений,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возникновении личной заинтересованности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при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исполнении должностных обязанностей,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которая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приводит или может привести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конфликту интересов,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принятия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мер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недопущению любой возможности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возникновения конфликта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интересов</a:t>
            </a:r>
          </a:p>
        </p:txBody>
      </p:sp>
      <p:sp>
        <p:nvSpPr>
          <p:cNvPr id="6" name="Номер слайда 16"/>
          <p:cNvSpPr txBox="1">
            <a:spLocks/>
          </p:cNvSpPr>
          <p:nvPr/>
        </p:nvSpPr>
        <p:spPr bwMode="auto">
          <a:xfrm>
            <a:off x="8799053" y="6563376"/>
            <a:ext cx="415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5" tIns="45228" rIns="90445" bIns="45228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4671472" cy="120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9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651" y="2834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Методические рекомендации</a:t>
            </a:r>
            <a:endParaRPr lang="ru-R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071546"/>
            <a:ext cx="8568952" cy="2069422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0">
                <a:srgbClr val="7D8496"/>
              </a:gs>
              <a:gs pos="72000">
                <a:srgbClr val="E6E6E6"/>
              </a:gs>
              <a:gs pos="94000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К мерам по недопущению любой возможности возникновения конфликта интересов относятся: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- перераспределение обязанностей между работниками;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- изменение должностного положения работника, являющегося стороной конфликта интересов, вплоть до его отстранения от исполнения должностных обязанностей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bankhys.ru/wp-content/uploads/2019/07/vidy-konflikt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6158"/>
            <a:ext cx="5184576" cy="29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56176" y="3284984"/>
            <a:ext cx="2772507" cy="3024336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0">
                <a:srgbClr val="7D8496"/>
              </a:gs>
              <a:gs pos="72000">
                <a:srgbClr val="E6E6E6"/>
              </a:gs>
              <a:gs pos="94000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отказ работника от выгоды, являющейся причиной возникновения конфликта интересов;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- другие меры.</a:t>
            </a:r>
          </a:p>
        </p:txBody>
      </p:sp>
    </p:spTree>
    <p:extLst>
      <p:ext uri="{BB962C8B-B14F-4D97-AF65-F5344CB8AC3E}">
        <p14:creationId xmlns:p14="http://schemas.microsoft.com/office/powerpoint/2010/main" val="330099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651" y="2834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Перераспределение </a:t>
            </a:r>
            <a:r>
              <a:rPr lang="ru-RU" sz="2800" b="1" dirty="0">
                <a:solidFill>
                  <a:prstClr val="black"/>
                </a:solidFill>
              </a:rPr>
              <a:t>обязанностей между работниками</a:t>
            </a:r>
            <a:endParaRPr lang="ru-R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8194" name="Picture 2" descr="https://protalismany.ru/wp-content/uploads/2018/11/trudogo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20880" cy="51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6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114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Изменение </a:t>
            </a:r>
            <a:r>
              <a:rPr lang="ru-RU" b="1" dirty="0">
                <a:solidFill>
                  <a:prstClr val="black"/>
                </a:solidFill>
              </a:rPr>
              <a:t>должностного положения работника, являющегося стороной конфликта интересов, вплоть до его отстранения от исполнения должностных обязанностей</a:t>
            </a:r>
            <a:endParaRPr lang="ru-RU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0242" name="Picture 2" descr="https://pandia.ru/text/86/005/images/img7_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5308"/>
            <a:ext cx="7920880" cy="53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0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114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Отказ </a:t>
            </a:r>
            <a:r>
              <a:rPr lang="ru-RU" sz="2400" b="1" dirty="0">
                <a:solidFill>
                  <a:prstClr val="black"/>
                </a:solidFill>
              </a:rPr>
              <a:t>работника от выгоды, являющейся причиной возникновения конфликта интересов</a:t>
            </a:r>
            <a:endParaRPr lang="ru-RU" sz="24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9218" name="Picture 2" descr="https://www.garant.ru/files/5/7/1108275/pict345-715640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1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ПРАВИЛА ДОЛЖНОСТНОГО ПОВЕДЕНИЯ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6146" name="Picture 2" descr="https://cf2.ppt-online.org/files2/slide/4/4jiMcVSWGek01m3UqLxl5wAEBf29ngIXbdyTKZ/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netproduser.ru/wp-content/uploads/2015/01/%D0%9F%D1%80%D0%B0%D0%BA%D1%82%D0%B8%D1%87%D0%B5%D1%81%D0%BA%D0%B0%D1%8F-%D1%8D%D1%82%D0%B8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4818394" cy="457203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142984"/>
            <a:ext cx="3349606" cy="5143536"/>
          </a:xfrm>
          <a:prstGeom prst="round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5000"/>
            </a:blip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О принятом решении в течение трех рабочих дней сообщается работнику, направившему Уведомление..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7651" y="2834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Методические рекомендации</a:t>
            </a:r>
            <a:endParaRPr lang="ru-R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  <a:gradFill flip="none" rotWithShape="1">
            <a:gsLst>
              <a:gs pos="0">
                <a:srgbClr val="CC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indent="82550" algn="ctr" defTabSz="973995">
              <a:defRPr/>
            </a:pPr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indent="82550" algn="ctr" defTabSz="973995"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Методические рекомендации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60418" name="Picture 2" descr="https://xn--h1adz.xn--p1ai/upload/medialibrary/e15/e15a5e818020f4374a975eb8a2496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5670825" cy="40814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428868"/>
            <a:ext cx="2857520" cy="2554545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lvl="0" algn="ctr"/>
            <a:endParaRPr lang="ru-RU" sz="4000" dirty="0" smtClean="0"/>
          </a:p>
          <a:p>
            <a:pPr lvl="0" algn="ctr"/>
            <a:r>
              <a:rPr lang="ru-RU" sz="4000" dirty="0" smtClean="0"/>
              <a:t>Спасибо за внимание!</a:t>
            </a:r>
          </a:p>
          <a:p>
            <a:pPr lvl="0" algn="ctr"/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71396666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МЕТОДИЧЕСКИЕ РЕКОМЕНДАЦИИ</a:t>
            </a:r>
            <a:endParaRPr lang="ru-RU" sz="20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1214422"/>
            <a:ext cx="4206862" cy="53109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47625"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Работник ФКУ «Объединенная дирекция» Минстроя России  в соответствии со статьей 11.1 № 273-ФЗ  обязан уведомлять представителя нанимателя об обращении к нему каких-либо лиц в целях склонения к совершению коррупционных правонарушений, о возникновении личной заинтересованности при исполнении должностных обязанностей, которая приводит или может привести к конфликту интересов, и принимать меры по недопущению любой возможности возникновения конфликта интересов.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image2.slideserve.com/4520467/slide1-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4422"/>
            <a:ext cx="4252829" cy="50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71396666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МЕТОДИЧЕСКИЕ РЕКОМЕНДАЦИИ</a:t>
            </a: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3708" y="1196752"/>
            <a:ext cx="3672408" cy="523777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факте обращения каких-либо лиц в целях склонения к совершению коррупционных правонарушений, о возникшем конфликте интересов или о возможности его возникновения работник письменно информирует работника Учреждения, ответственного за профилактику коррупции в Учреждении, путем направления </a:t>
            </a:r>
            <a:r>
              <a:rPr lang="ru-RU" dirty="0" smtClean="0">
                <a:solidFill>
                  <a:schemeClr val="tx1"/>
                </a:solidFill>
              </a:rPr>
              <a:t>Уведомления </a:t>
            </a:r>
            <a:r>
              <a:rPr lang="ru-RU" dirty="0">
                <a:solidFill>
                  <a:schemeClr val="tx1"/>
                </a:solidFill>
              </a:rPr>
              <a:t>почтой или электронной почтой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10" descr="http://omnopol.info/uploads/posts/2016-07/1469181027_moo7d03bbsqrnt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6" y="1196752"/>
            <a:ext cx="3816424" cy="4935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6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1444423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МЕТОДИЧЕСКИЕ РЕКОМЕНДАЦИИ</a:t>
            </a: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1187643"/>
            <a:ext cx="8496944" cy="152127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 Уведомлению прилагаются имеющиеся в распоряжении работника материалы и документы. Уведомление должно быть подписано работником лично с указанием даты его составления.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Анонимные </a:t>
            </a:r>
            <a:r>
              <a:rPr lang="ru-RU" sz="2000" b="1" dirty="0">
                <a:solidFill>
                  <a:schemeClr val="tx1"/>
                </a:solidFill>
              </a:rPr>
              <a:t>уведомления к рассмотрению не принимаются.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sg-consult.com/writable/public_files/b_5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02" y="2924944"/>
            <a:ext cx="5467093" cy="37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72030254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МЕТОДИЧЕСКИЕ РЕКОМЕНДАЦИИ</a:t>
            </a: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5566" y="1180709"/>
            <a:ext cx="8496944" cy="49615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Уведомлении о факте обращения каких-либо лиц в целях склонения к совершению коррупционных правонарушений указываются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- должность, фамилия, имя, отчество должностного лица, на имя которого направляется уведомление;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- фамилия, имя, отчество и должность работника;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- все известные сведения о лице, склоняющем к совершению коррупционного правонарушения;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- сущность предполагаемого коррупционного правонарушения;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- способ склонения к совершению коррупционного правонарушения;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- дата, место, время склонения к совершению коррупционного правонарушения;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- обстоятельства склонения к совершению коррупционного правонарушения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00920986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МЕТОДИЧЕСКИЕ РЕКОМЕНДАЦИИ</a:t>
            </a: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6745" y="1124744"/>
            <a:ext cx="8496944" cy="54586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В Уведомлении о возникшем конфликте интересов или о возможности его возникновения указываются: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- должность, фамилия, имя, отчество должностного лица, на имя которого направляется уведомление;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ФИО </a:t>
            </a:r>
            <a:r>
              <a:rPr lang="ru-RU" sz="2000" dirty="0">
                <a:solidFill>
                  <a:schemeClr val="tx1"/>
                </a:solidFill>
              </a:rPr>
              <a:t>и должность работника;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- ситуация, при которой личная </a:t>
            </a:r>
            <a:r>
              <a:rPr lang="ru-RU" sz="2000" dirty="0" smtClean="0">
                <a:solidFill>
                  <a:schemeClr val="tx1"/>
                </a:solidFill>
              </a:rPr>
              <a:t>работника </a:t>
            </a:r>
            <a:r>
              <a:rPr lang="ru-RU" sz="2000" dirty="0">
                <a:solidFill>
                  <a:schemeClr val="tx1"/>
                </a:solidFill>
              </a:rPr>
              <a:t>влияет или может повлиять на надлежащее исполнение им должностных обязанностей и при которой возникает или может возникнуть противоречие между личной заинтересованностью работника, правами и законными интересами граждан, </a:t>
            </a:r>
            <a:r>
              <a:rPr lang="ru-RU" sz="2000" dirty="0" smtClean="0">
                <a:solidFill>
                  <a:schemeClr val="tx1"/>
                </a:solidFill>
              </a:rPr>
              <a:t>Учреждения государства</a:t>
            </a:r>
            <a:r>
              <a:rPr lang="ru-RU" sz="2000" dirty="0">
                <a:solidFill>
                  <a:schemeClr val="tx1"/>
                </a:solidFill>
              </a:rPr>
              <a:t>, способное привести к причинению вреда правам и законным интересам граждан, </a:t>
            </a:r>
            <a:r>
              <a:rPr lang="ru-RU" sz="2000" dirty="0" smtClean="0">
                <a:solidFill>
                  <a:schemeClr val="tx1"/>
                </a:solidFill>
              </a:rPr>
              <a:t>Учреждения </a:t>
            </a:r>
            <a:r>
              <a:rPr lang="ru-RU" sz="2000" dirty="0">
                <a:solidFill>
                  <a:schemeClr val="tx1"/>
                </a:solidFill>
              </a:rPr>
              <a:t>или государства;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- личная заинтересованность работника, </a:t>
            </a:r>
            <a:r>
              <a:rPr lang="ru-RU" sz="2000" dirty="0" smtClean="0">
                <a:solidFill>
                  <a:schemeClr val="tx1"/>
                </a:solidFill>
              </a:rPr>
              <a:t>под </a:t>
            </a:r>
            <a:r>
              <a:rPr lang="ru-RU" sz="2000" dirty="0">
                <a:solidFill>
                  <a:schemeClr val="tx1"/>
                </a:solidFill>
              </a:rPr>
              <a:t>которой понимается возможность получения работником при исполнении должностных обязанностей доходов в виде денег, ценностей, иного имущества или услуг имущественного характера, иных имущественных прав для себя или для третьих лиц. </a:t>
            </a:r>
          </a:p>
        </p:txBody>
      </p:sp>
    </p:spTree>
    <p:extLst>
      <p:ext uri="{BB962C8B-B14F-4D97-AF65-F5344CB8AC3E}">
        <p14:creationId xmlns:p14="http://schemas.microsoft.com/office/powerpoint/2010/main" val="179678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17513623"/>
              </p:ext>
            </p:extLst>
          </p:nvPr>
        </p:nvGraphicFramePr>
        <p:xfrm>
          <a:off x="14149064" y="4797152"/>
          <a:ext cx="26879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67651" y="2834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МЕТОДИЧЕСКИЕ РЕКОМЕНДАЦИИ</a:t>
            </a: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gray">
          <a:xfrm>
            <a:off x="98355" y="915764"/>
            <a:ext cx="6005408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defTabSz="911891">
              <a:defRPr/>
            </a:pPr>
            <a:endParaRPr lang="en-US" sz="1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6745" y="1124745"/>
            <a:ext cx="8617743" cy="17281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Уведомление подлежит обязательной регистрации в Журнале регистрации уведомлений о факте обращения каких-либо лиц в целях склонения работника к совершению коррупционных правонарушений и о возникшем конфликте интересов или о возможности его возникновения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img.financedirectuk.com/img/money/one-operating-expense-you-can-bring-way-dow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0" y="3040728"/>
            <a:ext cx="7776864" cy="34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651" y="2834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Методические рекомендации</a:t>
            </a:r>
            <a:endParaRPr lang="ru-R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96136" y="1071546"/>
            <a:ext cx="3062144" cy="5500726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0">
                <a:srgbClr val="7D8496"/>
              </a:gs>
              <a:gs pos="72000">
                <a:srgbClr val="E6E6E6"/>
              </a:gs>
              <a:gs pos="94000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течение месяца после получения Уведомления, работник, ответственный за противодействие коррупции, готовит доклад генеральному директору Учреждения для принятия решения по результатам проверки сведений, изложенных в Уведомлении.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4514" name="Picture 2" descr="http://tulactive.ru/wp-content/uploads/2017/06/balans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68760"/>
            <a:ext cx="457545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651" y="2834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Методические рекомендации</a:t>
            </a:r>
            <a:endParaRPr lang="ru-RU" sz="2800" b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071546"/>
            <a:ext cx="2376264" cy="5500726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0">
                <a:srgbClr val="7D8496"/>
              </a:gs>
              <a:gs pos="72000">
                <a:srgbClr val="E6E6E6"/>
              </a:gs>
              <a:gs pos="94000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 результатам рассмотрения фактов, изложенных в Уведомлении, может быть принято решение о передаче материалов в правоохранительные органы.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ds05.infourok.ru/uploads/ex/09e1/000351b8-bce99c2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53995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6240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20120</TotalTime>
  <Words>652</Words>
  <Application>Microsoft Office PowerPoint</Application>
  <PresentationFormat>Экран (4:3)</PresentationFormat>
  <Paragraphs>64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4_Office Theme</vt:lpstr>
      <vt:lpstr>35_Тема Office</vt:lpstr>
      <vt:lpstr>37_Тема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направлениях деятельности</dc:title>
  <dc:creator>Дьяченко Никита Александрович</dc:creator>
  <cp:lastModifiedBy>Веклич Ирина Владимировна</cp:lastModifiedBy>
  <cp:revision>1242</cp:revision>
  <cp:lastPrinted>2015-02-13T07:57:00Z</cp:lastPrinted>
  <dcterms:created xsi:type="dcterms:W3CDTF">2013-08-09T09:52:24Z</dcterms:created>
  <dcterms:modified xsi:type="dcterms:W3CDTF">2021-11-16T08:14:13Z</dcterms:modified>
</cp:coreProperties>
</file>