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4038" r:id="rId2"/>
    <p:sldMasterId id="2147484633" r:id="rId3"/>
  </p:sldMasterIdLst>
  <p:notesMasterIdLst>
    <p:notesMasterId r:id="rId34"/>
  </p:notesMasterIdLst>
  <p:handoutMasterIdLst>
    <p:handoutMasterId r:id="rId35"/>
  </p:handoutMasterIdLst>
  <p:sldIdLst>
    <p:sldId id="596" r:id="rId4"/>
    <p:sldId id="1056" r:id="rId5"/>
    <p:sldId id="1086" r:id="rId6"/>
    <p:sldId id="1087" r:id="rId7"/>
    <p:sldId id="1088" r:id="rId8"/>
    <p:sldId id="1100" r:id="rId9"/>
    <p:sldId id="1089" r:id="rId10"/>
    <p:sldId id="1090" r:id="rId11"/>
    <p:sldId id="1091" r:id="rId12"/>
    <p:sldId id="1092" r:id="rId13"/>
    <p:sldId id="1097" r:id="rId14"/>
    <p:sldId id="1098" r:id="rId15"/>
    <p:sldId id="1102" r:id="rId16"/>
    <p:sldId id="1093" r:id="rId17"/>
    <p:sldId id="1094" r:id="rId18"/>
    <p:sldId id="1095" r:id="rId19"/>
    <p:sldId id="1084" r:id="rId20"/>
    <p:sldId id="1103" r:id="rId21"/>
    <p:sldId id="1105" r:id="rId22"/>
    <p:sldId id="1106" r:id="rId23"/>
    <p:sldId id="1107" r:id="rId24"/>
    <p:sldId id="1108" r:id="rId25"/>
    <p:sldId id="1109" r:id="rId26"/>
    <p:sldId id="1110" r:id="rId27"/>
    <p:sldId id="1111" r:id="rId28"/>
    <p:sldId id="1112" r:id="rId29"/>
    <p:sldId id="1113" r:id="rId30"/>
    <p:sldId id="1114" r:id="rId31"/>
    <p:sldId id="1115" r:id="rId32"/>
    <p:sldId id="1116" r:id="rId3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рянцева Елена Александровна" initials="ЕАБ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CC66"/>
    <a:srgbClr val="993370"/>
    <a:srgbClr val="E7E79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2099" autoAdjust="0"/>
  </p:normalViewPr>
  <p:slideViewPr>
    <p:cSldViewPr>
      <p:cViewPr>
        <p:scale>
          <a:sx n="80" d="100"/>
          <a:sy n="80" d="100"/>
        </p:scale>
        <p:origin x="-2514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158AA-E048-4DE2-98DC-877BAA2B31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DBF5A-7DB6-4649-83BF-72DD015D01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AEE4034-8ACF-4A98-8502-3663A4C48DE6}" type="parTrans" cxnId="{A3ED9F2D-1798-429C-8265-8E280EA4249B}">
      <dgm:prSet/>
      <dgm:spPr/>
      <dgm:t>
        <a:bodyPr/>
        <a:lstStyle/>
        <a:p>
          <a:endParaRPr lang="ru-RU"/>
        </a:p>
      </dgm:t>
    </dgm:pt>
    <dgm:pt modelId="{FA1BAD72-DA00-481F-AEF1-0F020948710F}" type="sibTrans" cxnId="{A3ED9F2D-1798-429C-8265-8E280EA4249B}">
      <dgm:prSet/>
      <dgm:spPr/>
      <dgm:t>
        <a:bodyPr/>
        <a:lstStyle/>
        <a:p>
          <a:endParaRPr lang="ru-RU"/>
        </a:p>
      </dgm:t>
    </dgm:pt>
    <dgm:pt modelId="{52369DCA-0A45-4935-BFF8-CDA3BFA4F6A8}" type="pres">
      <dgm:prSet presAssocID="{5FE158AA-E048-4DE2-98DC-877BAA2B3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F02D8-E7D6-499B-8C2A-A4E756CBD55F}" type="pres">
      <dgm:prSet presAssocID="{BC1DBF5A-7DB6-4649-83BF-72DD015D01FD}" presName="composite" presStyleCnt="0"/>
      <dgm:spPr/>
    </dgm:pt>
    <dgm:pt modelId="{8728CDB2-0516-44B4-AD3B-A21B4BA72E6E}" type="pres">
      <dgm:prSet presAssocID="{BC1DBF5A-7DB6-4649-83BF-72DD015D01FD}" presName="parentText" presStyleLbl="alignNode1" presStyleIdx="0" presStyleCnt="1" custLinFactNeighborX="-89286" custLinFactNeighborY="-3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B6B0F-2640-48B2-99B9-ED1CFF91D098}" type="pres">
      <dgm:prSet presAssocID="{BC1DBF5A-7DB6-4649-83BF-72DD015D01F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95943D-3551-465B-ADCF-C89A09F8878E}" type="presOf" srcId="{5FE158AA-E048-4DE2-98DC-877BAA2B31EF}" destId="{52369DCA-0A45-4935-BFF8-CDA3BFA4F6A8}" srcOrd="0" destOrd="0" presId="urn:microsoft.com/office/officeart/2005/8/layout/chevron2"/>
    <dgm:cxn modelId="{A3ED9F2D-1798-429C-8265-8E280EA4249B}" srcId="{5FE158AA-E048-4DE2-98DC-877BAA2B31EF}" destId="{BC1DBF5A-7DB6-4649-83BF-72DD015D01FD}" srcOrd="0" destOrd="0" parTransId="{DAEE4034-8ACF-4A98-8502-3663A4C48DE6}" sibTransId="{FA1BAD72-DA00-481F-AEF1-0F020948710F}"/>
    <dgm:cxn modelId="{1983D8FF-2797-40D4-8B9F-64222A018934}" type="presOf" srcId="{BC1DBF5A-7DB6-4649-83BF-72DD015D01FD}" destId="{8728CDB2-0516-44B4-AD3B-A21B4BA72E6E}" srcOrd="0" destOrd="0" presId="urn:microsoft.com/office/officeart/2005/8/layout/chevron2"/>
    <dgm:cxn modelId="{D05B0778-4428-4516-A834-B4037DD1956D}" type="presParOf" srcId="{52369DCA-0A45-4935-BFF8-CDA3BFA4F6A8}" destId="{7B9F02D8-E7D6-499B-8C2A-A4E756CBD55F}" srcOrd="0" destOrd="0" presId="urn:microsoft.com/office/officeart/2005/8/layout/chevron2"/>
    <dgm:cxn modelId="{73631F8A-7A8D-4C4D-8186-90D880ED85DD}" type="presParOf" srcId="{7B9F02D8-E7D6-499B-8C2A-A4E756CBD55F}" destId="{8728CDB2-0516-44B4-AD3B-A21B4BA72E6E}" srcOrd="0" destOrd="0" presId="urn:microsoft.com/office/officeart/2005/8/layout/chevron2"/>
    <dgm:cxn modelId="{92C4FF4F-31EB-4DC8-8115-FA1B7D101F41}" type="presParOf" srcId="{7B9F02D8-E7D6-499B-8C2A-A4E756CBD55F}" destId="{002B6B0F-2640-48B2-99B9-ED1CFF91D0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E158AA-E048-4DE2-98DC-877BAA2B31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DBF5A-7DB6-4649-83BF-72DD015D01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AEE4034-8ACF-4A98-8502-3663A4C48DE6}" type="parTrans" cxnId="{A3ED9F2D-1798-429C-8265-8E280EA4249B}">
      <dgm:prSet/>
      <dgm:spPr/>
      <dgm:t>
        <a:bodyPr/>
        <a:lstStyle/>
        <a:p>
          <a:endParaRPr lang="ru-RU"/>
        </a:p>
      </dgm:t>
    </dgm:pt>
    <dgm:pt modelId="{FA1BAD72-DA00-481F-AEF1-0F020948710F}" type="sibTrans" cxnId="{A3ED9F2D-1798-429C-8265-8E280EA4249B}">
      <dgm:prSet/>
      <dgm:spPr/>
      <dgm:t>
        <a:bodyPr/>
        <a:lstStyle/>
        <a:p>
          <a:endParaRPr lang="ru-RU"/>
        </a:p>
      </dgm:t>
    </dgm:pt>
    <dgm:pt modelId="{52369DCA-0A45-4935-BFF8-CDA3BFA4F6A8}" type="pres">
      <dgm:prSet presAssocID="{5FE158AA-E048-4DE2-98DC-877BAA2B3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F02D8-E7D6-499B-8C2A-A4E756CBD55F}" type="pres">
      <dgm:prSet presAssocID="{BC1DBF5A-7DB6-4649-83BF-72DD015D01FD}" presName="composite" presStyleCnt="0"/>
      <dgm:spPr/>
    </dgm:pt>
    <dgm:pt modelId="{8728CDB2-0516-44B4-AD3B-A21B4BA72E6E}" type="pres">
      <dgm:prSet presAssocID="{BC1DBF5A-7DB6-4649-83BF-72DD015D01FD}" presName="parentText" presStyleLbl="alignNode1" presStyleIdx="0" presStyleCnt="1" custLinFactNeighborX="-89286" custLinFactNeighborY="-3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B6B0F-2640-48B2-99B9-ED1CFF91D098}" type="pres">
      <dgm:prSet presAssocID="{BC1DBF5A-7DB6-4649-83BF-72DD015D01F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B9F705-F923-44B4-B8A3-8ABA80DB5875}" type="presOf" srcId="{BC1DBF5A-7DB6-4649-83BF-72DD015D01FD}" destId="{8728CDB2-0516-44B4-AD3B-A21B4BA72E6E}" srcOrd="0" destOrd="0" presId="urn:microsoft.com/office/officeart/2005/8/layout/chevron2"/>
    <dgm:cxn modelId="{620EA809-9D6F-4773-BF77-19A53A6EE0F2}" type="presOf" srcId="{5FE158AA-E048-4DE2-98DC-877BAA2B31EF}" destId="{52369DCA-0A45-4935-BFF8-CDA3BFA4F6A8}" srcOrd="0" destOrd="0" presId="urn:microsoft.com/office/officeart/2005/8/layout/chevron2"/>
    <dgm:cxn modelId="{A3ED9F2D-1798-429C-8265-8E280EA4249B}" srcId="{5FE158AA-E048-4DE2-98DC-877BAA2B31EF}" destId="{BC1DBF5A-7DB6-4649-83BF-72DD015D01FD}" srcOrd="0" destOrd="0" parTransId="{DAEE4034-8ACF-4A98-8502-3663A4C48DE6}" sibTransId="{FA1BAD72-DA00-481F-AEF1-0F020948710F}"/>
    <dgm:cxn modelId="{C220A21C-4CEA-43B6-B391-B624F3247A96}" type="presParOf" srcId="{52369DCA-0A45-4935-BFF8-CDA3BFA4F6A8}" destId="{7B9F02D8-E7D6-499B-8C2A-A4E756CBD55F}" srcOrd="0" destOrd="0" presId="urn:microsoft.com/office/officeart/2005/8/layout/chevron2"/>
    <dgm:cxn modelId="{A2C2E40B-3780-4314-A4CD-D659D3EC952B}" type="presParOf" srcId="{7B9F02D8-E7D6-499B-8C2A-A4E756CBD55F}" destId="{8728CDB2-0516-44B4-AD3B-A21B4BA72E6E}" srcOrd="0" destOrd="0" presId="urn:microsoft.com/office/officeart/2005/8/layout/chevron2"/>
    <dgm:cxn modelId="{DA88A7BD-7417-45EF-B9BE-CDCA5EF6234C}" type="presParOf" srcId="{7B9F02D8-E7D6-499B-8C2A-A4E756CBD55F}" destId="{002B6B0F-2640-48B2-99B9-ED1CFF91D0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8BE67-1233-43CC-A3CF-CC63151735A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A2CFF5-1958-44DC-B653-D7519DD4B27C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A0FEF54-B511-4D0E-B48C-15B2FA3FABEA}" type="parTrans" cxnId="{2AB42E5C-99F6-4998-8B88-A88FC5A2D77B}">
      <dgm:prSet/>
      <dgm:spPr/>
      <dgm:t>
        <a:bodyPr/>
        <a:lstStyle/>
        <a:p>
          <a:endParaRPr lang="ru-RU"/>
        </a:p>
      </dgm:t>
    </dgm:pt>
    <dgm:pt modelId="{8E703A66-4470-49A5-9675-8EEE24A253B0}" type="sibTrans" cxnId="{2AB42E5C-99F6-4998-8B88-A88FC5A2D77B}">
      <dgm:prSet/>
      <dgm:spPr/>
      <dgm:t>
        <a:bodyPr/>
        <a:lstStyle/>
        <a:p>
          <a:endParaRPr lang="ru-RU"/>
        </a:p>
      </dgm:t>
    </dgm:pt>
    <dgm:pt modelId="{3829F4BA-6B9E-4C1B-AFDB-443C41010AE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Анализ, оценка и проверка информации о конфликте интересов, поступившей от руководителей, работников структурных подразделений Учреждения, от физических и/или юридических лиц</a:t>
          </a:r>
          <a:endParaRPr lang="ru-RU" dirty="0"/>
        </a:p>
      </dgm:t>
    </dgm:pt>
    <dgm:pt modelId="{B6CAB795-E7FE-4820-9CE1-777D47F6C86E}" type="parTrans" cxnId="{37A2E80B-3075-45EB-83F0-509BE279B2DB}">
      <dgm:prSet/>
      <dgm:spPr/>
      <dgm:t>
        <a:bodyPr/>
        <a:lstStyle/>
        <a:p>
          <a:endParaRPr lang="ru-RU"/>
        </a:p>
      </dgm:t>
    </dgm:pt>
    <dgm:pt modelId="{0CB9268C-6242-4B9C-9FA2-B895E58E0788}" type="sibTrans" cxnId="{37A2E80B-3075-45EB-83F0-509BE279B2DB}">
      <dgm:prSet/>
      <dgm:spPr/>
      <dgm:t>
        <a:bodyPr/>
        <a:lstStyle/>
        <a:p>
          <a:endParaRPr lang="ru-RU"/>
        </a:p>
      </dgm:t>
    </dgm:pt>
    <dgm:pt modelId="{C84868A4-151E-495A-BD26-1CC1FE0FBFF4}">
      <dgm:prSet phldrT="[Текст]"/>
      <dgm:spPr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7F4066F-882D-43E3-BBD9-85D0112EE98B}" type="parTrans" cxnId="{68064AB8-733C-4D41-A88D-ECC252B41477}">
      <dgm:prSet/>
      <dgm:spPr/>
      <dgm:t>
        <a:bodyPr/>
        <a:lstStyle/>
        <a:p>
          <a:endParaRPr lang="ru-RU"/>
        </a:p>
      </dgm:t>
    </dgm:pt>
    <dgm:pt modelId="{39A1AA6B-6569-41F7-AAD8-FBBF17264F72}" type="sibTrans" cxnId="{68064AB8-733C-4D41-A88D-ECC252B41477}">
      <dgm:prSet/>
      <dgm:spPr/>
      <dgm:t>
        <a:bodyPr/>
        <a:lstStyle/>
        <a:p>
          <a:endParaRPr lang="ru-RU"/>
        </a:p>
      </dgm:t>
    </dgm:pt>
    <dgm:pt modelId="{1F7C190B-1059-4FC2-98C5-3C77A70F526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Анализ и оценка результатов проверочных мероприятий, проводимых отделом контроля, работником, ответственным за профилактику коррупции, а также органами внешнего контроля.</a:t>
          </a:r>
          <a:endParaRPr lang="ru-RU" dirty="0"/>
        </a:p>
      </dgm:t>
    </dgm:pt>
    <dgm:pt modelId="{E8505137-3956-443B-AC8B-649AB08F35AB}" type="parTrans" cxnId="{C3627671-CDD9-4789-9D8C-FD2ED59197AB}">
      <dgm:prSet/>
      <dgm:spPr/>
      <dgm:t>
        <a:bodyPr/>
        <a:lstStyle/>
        <a:p>
          <a:endParaRPr lang="ru-RU"/>
        </a:p>
      </dgm:t>
    </dgm:pt>
    <dgm:pt modelId="{D18A1CC3-453B-4E29-8053-6A0F5AD26040}" type="sibTrans" cxnId="{C3627671-CDD9-4789-9D8C-FD2ED59197AB}">
      <dgm:prSet/>
      <dgm:spPr/>
      <dgm:t>
        <a:bodyPr/>
        <a:lstStyle/>
        <a:p>
          <a:endParaRPr lang="ru-RU"/>
        </a:p>
      </dgm:t>
    </dgm:pt>
    <dgm:pt modelId="{F7400A24-C8B7-4949-BC70-F4E61BBB9176}">
      <dgm:prSet phldrT="[Текст]"/>
      <dgm:spPr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DC2004E-9928-4357-B5DC-85AE6FF86D50}" type="parTrans" cxnId="{5764D09E-6230-4D0A-B495-12D40BDCE923}">
      <dgm:prSet/>
      <dgm:spPr/>
      <dgm:t>
        <a:bodyPr/>
        <a:lstStyle/>
        <a:p>
          <a:endParaRPr lang="ru-RU"/>
        </a:p>
      </dgm:t>
    </dgm:pt>
    <dgm:pt modelId="{8E18043C-B80F-4604-B1D3-5E6AE7CCC6E6}" type="sibTrans" cxnId="{5764D09E-6230-4D0A-B495-12D40BDCE923}">
      <dgm:prSet/>
      <dgm:spPr/>
      <dgm:t>
        <a:bodyPr/>
        <a:lstStyle/>
        <a:p>
          <a:endParaRPr lang="ru-RU"/>
        </a:p>
      </dgm:t>
    </dgm:pt>
    <dgm:pt modelId="{344E4C40-ECA6-4B8F-AAA2-DCAEF684EB6F}">
      <dgm:prSet phldrT="[Текст]"/>
      <dgm:spPr/>
      <dgm:t>
        <a:bodyPr/>
        <a:lstStyle/>
        <a:p>
          <a:r>
            <a:rPr lang="ru-RU" dirty="0" smtClean="0"/>
            <a:t>Экспертиза, анализ, оценка документов и информации, представляемых в рамках осуществления закупочной деятельности</a:t>
          </a:r>
          <a:endParaRPr lang="ru-RU" dirty="0"/>
        </a:p>
      </dgm:t>
    </dgm:pt>
    <dgm:pt modelId="{374B6F95-0292-4B49-82C7-C05C809380B3}" type="parTrans" cxnId="{ECC67748-0F0D-481D-813D-A74EEAB7E92A}">
      <dgm:prSet/>
      <dgm:spPr/>
      <dgm:t>
        <a:bodyPr/>
        <a:lstStyle/>
        <a:p>
          <a:endParaRPr lang="ru-RU"/>
        </a:p>
      </dgm:t>
    </dgm:pt>
    <dgm:pt modelId="{C4A015F8-E43C-4F35-89D8-A33D0879F03C}" type="sibTrans" cxnId="{ECC67748-0F0D-481D-813D-A74EEAB7E92A}">
      <dgm:prSet/>
      <dgm:spPr/>
      <dgm:t>
        <a:bodyPr/>
        <a:lstStyle/>
        <a:p>
          <a:endParaRPr lang="ru-RU"/>
        </a:p>
      </dgm:t>
    </dgm:pt>
    <dgm:pt modelId="{5F31F07A-3083-47F5-9C02-913EF064348F}" type="pres">
      <dgm:prSet presAssocID="{17D8BE67-1233-43CC-A3CF-CC63151735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4925C-D637-44FB-846F-19C7AEA503C9}" type="pres">
      <dgm:prSet presAssocID="{E9A2CFF5-1958-44DC-B653-D7519DD4B27C}" presName="composite" presStyleCnt="0"/>
      <dgm:spPr/>
    </dgm:pt>
    <dgm:pt modelId="{991E03A6-255E-40A1-A0D8-6667DE3C0084}" type="pres">
      <dgm:prSet presAssocID="{E9A2CFF5-1958-44DC-B653-D7519DD4B2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44F4E-319D-424C-BB0C-451708C161B8}" type="pres">
      <dgm:prSet presAssocID="{E9A2CFF5-1958-44DC-B653-D7519DD4B27C}" presName="descendantText" presStyleLbl="alignAcc1" presStyleIdx="0" presStyleCnt="3" custLinFactNeighborX="6976" custLinFactNeighborY="-12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7F4CB-AAAF-4EB7-8A32-F1BEF96A56F5}" type="pres">
      <dgm:prSet presAssocID="{8E703A66-4470-49A5-9675-8EEE24A253B0}" presName="sp" presStyleCnt="0"/>
      <dgm:spPr/>
    </dgm:pt>
    <dgm:pt modelId="{FC899C78-8F5B-4919-A097-751238F6FC18}" type="pres">
      <dgm:prSet presAssocID="{C84868A4-151E-495A-BD26-1CC1FE0FBFF4}" presName="composite" presStyleCnt="0"/>
      <dgm:spPr/>
    </dgm:pt>
    <dgm:pt modelId="{EAC00FED-0AB7-4FF3-8B40-72F1AD583927}" type="pres">
      <dgm:prSet presAssocID="{C84868A4-151E-495A-BD26-1CC1FE0FBF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1A521-682F-407A-BBD7-615DFB1B6E53}" type="pres">
      <dgm:prSet presAssocID="{C84868A4-151E-495A-BD26-1CC1FE0FBF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AB273-5E36-483F-9F81-9BF4E7EEE550}" type="pres">
      <dgm:prSet presAssocID="{39A1AA6B-6569-41F7-AAD8-FBBF17264F72}" presName="sp" presStyleCnt="0"/>
      <dgm:spPr/>
    </dgm:pt>
    <dgm:pt modelId="{62B201EE-35BA-4DEF-B3B9-BC5129606F7C}" type="pres">
      <dgm:prSet presAssocID="{F7400A24-C8B7-4949-BC70-F4E61BBB9176}" presName="composite" presStyleCnt="0"/>
      <dgm:spPr/>
    </dgm:pt>
    <dgm:pt modelId="{973AAB5C-460A-48A8-877E-F6E41E48818E}" type="pres">
      <dgm:prSet presAssocID="{F7400A24-C8B7-4949-BC70-F4E61BBB917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C6E87-78C0-434C-9FF8-AD407162AD3C}" type="pres">
      <dgm:prSet presAssocID="{F7400A24-C8B7-4949-BC70-F4E61BBB917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64AB8-733C-4D41-A88D-ECC252B41477}" srcId="{17D8BE67-1233-43CC-A3CF-CC63151735A2}" destId="{C84868A4-151E-495A-BD26-1CC1FE0FBFF4}" srcOrd="1" destOrd="0" parTransId="{E7F4066F-882D-43E3-BBD9-85D0112EE98B}" sibTransId="{39A1AA6B-6569-41F7-AAD8-FBBF17264F72}"/>
    <dgm:cxn modelId="{5764D09E-6230-4D0A-B495-12D40BDCE923}" srcId="{17D8BE67-1233-43CC-A3CF-CC63151735A2}" destId="{F7400A24-C8B7-4949-BC70-F4E61BBB9176}" srcOrd="2" destOrd="0" parTransId="{8DC2004E-9928-4357-B5DC-85AE6FF86D50}" sibTransId="{8E18043C-B80F-4604-B1D3-5E6AE7CCC6E6}"/>
    <dgm:cxn modelId="{B9EFE42A-8D8C-4CDB-B7F4-9143C8FB04B9}" type="presOf" srcId="{344E4C40-ECA6-4B8F-AAA2-DCAEF684EB6F}" destId="{777C6E87-78C0-434C-9FF8-AD407162AD3C}" srcOrd="0" destOrd="0" presId="urn:microsoft.com/office/officeart/2005/8/layout/chevron2"/>
    <dgm:cxn modelId="{B9E5BFE2-A552-4264-8BEA-7B359E3CB0BD}" type="presOf" srcId="{1F7C190B-1059-4FC2-98C5-3C77A70F526F}" destId="{9B11A521-682F-407A-BBD7-615DFB1B6E53}" srcOrd="0" destOrd="0" presId="urn:microsoft.com/office/officeart/2005/8/layout/chevron2"/>
    <dgm:cxn modelId="{37A2E80B-3075-45EB-83F0-509BE279B2DB}" srcId="{E9A2CFF5-1958-44DC-B653-D7519DD4B27C}" destId="{3829F4BA-6B9E-4C1B-AFDB-443C41010AEB}" srcOrd="0" destOrd="0" parTransId="{B6CAB795-E7FE-4820-9CE1-777D47F6C86E}" sibTransId="{0CB9268C-6242-4B9C-9FA2-B895E58E0788}"/>
    <dgm:cxn modelId="{E98B236A-F434-437B-B376-7B6ACD213758}" type="presOf" srcId="{E9A2CFF5-1958-44DC-B653-D7519DD4B27C}" destId="{991E03A6-255E-40A1-A0D8-6667DE3C0084}" srcOrd="0" destOrd="0" presId="urn:microsoft.com/office/officeart/2005/8/layout/chevron2"/>
    <dgm:cxn modelId="{C8A99CDE-F9FE-4C3A-8F89-7410094B74E8}" type="presOf" srcId="{C84868A4-151E-495A-BD26-1CC1FE0FBFF4}" destId="{EAC00FED-0AB7-4FF3-8B40-72F1AD583927}" srcOrd="0" destOrd="0" presId="urn:microsoft.com/office/officeart/2005/8/layout/chevron2"/>
    <dgm:cxn modelId="{ECC67748-0F0D-481D-813D-A74EEAB7E92A}" srcId="{F7400A24-C8B7-4949-BC70-F4E61BBB9176}" destId="{344E4C40-ECA6-4B8F-AAA2-DCAEF684EB6F}" srcOrd="0" destOrd="0" parTransId="{374B6F95-0292-4B49-82C7-C05C809380B3}" sibTransId="{C4A015F8-E43C-4F35-89D8-A33D0879F03C}"/>
    <dgm:cxn modelId="{DAF8644D-BB57-477E-B358-F1ED85C00779}" type="presOf" srcId="{F7400A24-C8B7-4949-BC70-F4E61BBB9176}" destId="{973AAB5C-460A-48A8-877E-F6E41E48818E}" srcOrd="0" destOrd="0" presId="urn:microsoft.com/office/officeart/2005/8/layout/chevron2"/>
    <dgm:cxn modelId="{6C34D5D9-00D1-4C95-9763-F9C6F40937FB}" type="presOf" srcId="{3829F4BA-6B9E-4C1B-AFDB-443C41010AEB}" destId="{F9544F4E-319D-424C-BB0C-451708C161B8}" srcOrd="0" destOrd="0" presId="urn:microsoft.com/office/officeart/2005/8/layout/chevron2"/>
    <dgm:cxn modelId="{76B2C412-6264-47B3-B598-929AA1FF42C2}" type="presOf" srcId="{17D8BE67-1233-43CC-A3CF-CC63151735A2}" destId="{5F31F07A-3083-47F5-9C02-913EF064348F}" srcOrd="0" destOrd="0" presId="urn:microsoft.com/office/officeart/2005/8/layout/chevron2"/>
    <dgm:cxn modelId="{2AB42E5C-99F6-4998-8B88-A88FC5A2D77B}" srcId="{17D8BE67-1233-43CC-A3CF-CC63151735A2}" destId="{E9A2CFF5-1958-44DC-B653-D7519DD4B27C}" srcOrd="0" destOrd="0" parTransId="{2A0FEF54-B511-4D0E-B48C-15B2FA3FABEA}" sibTransId="{8E703A66-4470-49A5-9675-8EEE24A253B0}"/>
    <dgm:cxn modelId="{C3627671-CDD9-4789-9D8C-FD2ED59197AB}" srcId="{C84868A4-151E-495A-BD26-1CC1FE0FBFF4}" destId="{1F7C190B-1059-4FC2-98C5-3C77A70F526F}" srcOrd="0" destOrd="0" parTransId="{E8505137-3956-443B-AC8B-649AB08F35AB}" sibTransId="{D18A1CC3-453B-4E29-8053-6A0F5AD26040}"/>
    <dgm:cxn modelId="{447BAD6B-24FF-4118-B716-E5634A5934A7}" type="presParOf" srcId="{5F31F07A-3083-47F5-9C02-913EF064348F}" destId="{B2E4925C-D637-44FB-846F-19C7AEA503C9}" srcOrd="0" destOrd="0" presId="urn:microsoft.com/office/officeart/2005/8/layout/chevron2"/>
    <dgm:cxn modelId="{5CDF7958-F506-42EB-9E69-D66F04C923E9}" type="presParOf" srcId="{B2E4925C-D637-44FB-846F-19C7AEA503C9}" destId="{991E03A6-255E-40A1-A0D8-6667DE3C0084}" srcOrd="0" destOrd="0" presId="urn:microsoft.com/office/officeart/2005/8/layout/chevron2"/>
    <dgm:cxn modelId="{3B59483E-2134-4C93-9210-0EDD24F66555}" type="presParOf" srcId="{B2E4925C-D637-44FB-846F-19C7AEA503C9}" destId="{F9544F4E-319D-424C-BB0C-451708C161B8}" srcOrd="1" destOrd="0" presId="urn:microsoft.com/office/officeart/2005/8/layout/chevron2"/>
    <dgm:cxn modelId="{BF220130-70F1-4FC8-950A-5F42079BEAF4}" type="presParOf" srcId="{5F31F07A-3083-47F5-9C02-913EF064348F}" destId="{3A27F4CB-AAAF-4EB7-8A32-F1BEF96A56F5}" srcOrd="1" destOrd="0" presId="urn:microsoft.com/office/officeart/2005/8/layout/chevron2"/>
    <dgm:cxn modelId="{9D070D76-2CF4-4030-9B6C-F7CDBA8CA299}" type="presParOf" srcId="{5F31F07A-3083-47F5-9C02-913EF064348F}" destId="{FC899C78-8F5B-4919-A097-751238F6FC18}" srcOrd="2" destOrd="0" presId="urn:microsoft.com/office/officeart/2005/8/layout/chevron2"/>
    <dgm:cxn modelId="{4909B523-959B-4434-9011-8DAD9D6A623A}" type="presParOf" srcId="{FC899C78-8F5B-4919-A097-751238F6FC18}" destId="{EAC00FED-0AB7-4FF3-8B40-72F1AD583927}" srcOrd="0" destOrd="0" presId="urn:microsoft.com/office/officeart/2005/8/layout/chevron2"/>
    <dgm:cxn modelId="{2F888689-46B5-4B3F-8DBE-5A4B11735B71}" type="presParOf" srcId="{FC899C78-8F5B-4919-A097-751238F6FC18}" destId="{9B11A521-682F-407A-BBD7-615DFB1B6E53}" srcOrd="1" destOrd="0" presId="urn:microsoft.com/office/officeart/2005/8/layout/chevron2"/>
    <dgm:cxn modelId="{CA935AA3-B897-4421-BC18-D69F55A93CCB}" type="presParOf" srcId="{5F31F07A-3083-47F5-9C02-913EF064348F}" destId="{565AB273-5E36-483F-9F81-9BF4E7EEE550}" srcOrd="3" destOrd="0" presId="urn:microsoft.com/office/officeart/2005/8/layout/chevron2"/>
    <dgm:cxn modelId="{58AA9D40-1B4C-4892-8EDD-BDA787FB8107}" type="presParOf" srcId="{5F31F07A-3083-47F5-9C02-913EF064348F}" destId="{62B201EE-35BA-4DEF-B3B9-BC5129606F7C}" srcOrd="4" destOrd="0" presId="urn:microsoft.com/office/officeart/2005/8/layout/chevron2"/>
    <dgm:cxn modelId="{99CC3250-7D99-4F0D-A9C6-CFF0474A3A7E}" type="presParOf" srcId="{62B201EE-35BA-4DEF-B3B9-BC5129606F7C}" destId="{973AAB5C-460A-48A8-877E-F6E41E48818E}" srcOrd="0" destOrd="0" presId="urn:microsoft.com/office/officeart/2005/8/layout/chevron2"/>
    <dgm:cxn modelId="{C4D3F604-1431-4A66-B624-CC58B5B6A895}" type="presParOf" srcId="{62B201EE-35BA-4DEF-B3B9-BC5129606F7C}" destId="{777C6E87-78C0-434C-9FF8-AD407162AD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F5FCDB-A1C0-493C-981D-07229C89E3E7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7B85EC74-9E19-479A-9142-40A376291422}">
      <dgm:prSet phldrT="[Текст]" custT="1"/>
      <dgm:spPr/>
      <dgm:t>
        <a:bodyPr/>
        <a:lstStyle/>
        <a:p>
          <a:r>
            <a:rPr lang="ru-RU" sz="1600" dirty="0" smtClean="0"/>
            <a:t>Категории работников</a:t>
          </a:r>
          <a:endParaRPr lang="ru-RU" sz="1600" dirty="0"/>
        </a:p>
      </dgm:t>
    </dgm:pt>
    <dgm:pt modelId="{A93BC0B0-B8BA-4E53-922A-5D9854D30688}" type="parTrans" cxnId="{C1857137-8A9A-4711-974E-16D19203689F}">
      <dgm:prSet/>
      <dgm:spPr/>
      <dgm:t>
        <a:bodyPr/>
        <a:lstStyle/>
        <a:p>
          <a:endParaRPr lang="ru-RU"/>
        </a:p>
      </dgm:t>
    </dgm:pt>
    <dgm:pt modelId="{BD4C354B-4FCD-4E1C-AFC5-02BE0E3D4C66}" type="sibTrans" cxnId="{C1857137-8A9A-4711-974E-16D19203689F}">
      <dgm:prSet/>
      <dgm:spPr/>
      <dgm:t>
        <a:bodyPr/>
        <a:lstStyle/>
        <a:p>
          <a:endParaRPr lang="ru-RU"/>
        </a:p>
      </dgm:t>
    </dgm:pt>
    <dgm:pt modelId="{A2A99BC5-FB9E-4969-B92A-F00BA8B22099}">
      <dgm:prSet phldrT="[Текст]" custT="1"/>
      <dgm:spPr/>
      <dgm:t>
        <a:bodyPr/>
        <a:lstStyle/>
        <a:p>
          <a:r>
            <a:rPr lang="ru-RU" sz="1600" dirty="0" smtClean="0"/>
            <a:t>При устройстве на работу</a:t>
          </a:r>
          <a:endParaRPr lang="ru-RU" sz="1600" dirty="0"/>
        </a:p>
      </dgm:t>
    </dgm:pt>
    <dgm:pt modelId="{A952FF19-3397-425F-8AF2-6572A4AA70D7}" type="parTrans" cxnId="{03DD1955-24A3-4914-8F00-72B0A0E75ECF}">
      <dgm:prSet/>
      <dgm:spPr/>
      <dgm:t>
        <a:bodyPr/>
        <a:lstStyle/>
        <a:p>
          <a:endParaRPr lang="ru-RU"/>
        </a:p>
      </dgm:t>
    </dgm:pt>
    <dgm:pt modelId="{4B6D1F84-38B1-4E02-B6F0-6B729A678462}" type="sibTrans" cxnId="{03DD1955-24A3-4914-8F00-72B0A0E75ECF}">
      <dgm:prSet/>
      <dgm:spPr/>
      <dgm:t>
        <a:bodyPr/>
        <a:lstStyle/>
        <a:p>
          <a:endParaRPr lang="ru-RU"/>
        </a:p>
      </dgm:t>
    </dgm:pt>
    <dgm:pt modelId="{40BAAA83-BBE5-486C-B4BC-AF212A57F853}">
      <dgm:prSet phldrT="[Текст]" custT="1"/>
      <dgm:spPr/>
      <dgm:t>
        <a:bodyPr/>
        <a:lstStyle/>
        <a:p>
          <a:r>
            <a:rPr lang="ru-RU" sz="1600" dirty="0" smtClean="0"/>
            <a:t>При устройстве на работу</a:t>
          </a:r>
          <a:endParaRPr lang="ru-RU" sz="1600" dirty="0"/>
        </a:p>
      </dgm:t>
    </dgm:pt>
    <dgm:pt modelId="{D551BEAC-E801-4CB3-ABFA-C2F1A0CC8DEE}" type="parTrans" cxnId="{DE858A15-05E4-481E-B0CD-0683A7B2D026}">
      <dgm:prSet/>
      <dgm:spPr/>
      <dgm:t>
        <a:bodyPr/>
        <a:lstStyle/>
        <a:p>
          <a:endParaRPr lang="ru-RU"/>
        </a:p>
      </dgm:t>
    </dgm:pt>
    <dgm:pt modelId="{8E9BD661-1E2F-4577-85AE-E91F71567AB3}" type="sibTrans" cxnId="{DE858A15-05E4-481E-B0CD-0683A7B2D026}">
      <dgm:prSet/>
      <dgm:spPr/>
      <dgm:t>
        <a:bodyPr/>
        <a:lstStyle/>
        <a:p>
          <a:endParaRPr lang="ru-RU"/>
        </a:p>
      </dgm:t>
    </dgm:pt>
    <dgm:pt modelId="{057BBD83-1391-4337-9523-30AD267BD724}">
      <dgm:prSet custT="1"/>
      <dgm:spPr/>
      <dgm:t>
        <a:bodyPr/>
        <a:lstStyle/>
        <a:p>
          <a:r>
            <a:rPr lang="ru-RU" sz="1400" dirty="0" smtClean="0"/>
            <a:t>руководители Учреждения;</a:t>
          </a:r>
          <a:endParaRPr lang="ru-RU" sz="1400" dirty="0"/>
        </a:p>
      </dgm:t>
    </dgm:pt>
    <dgm:pt modelId="{B3E7B30A-BF56-4BBA-9668-976F1C2769A1}" type="parTrans" cxnId="{072B0FA4-0D23-4CB5-80F0-4FCCDBB18473}">
      <dgm:prSet/>
      <dgm:spPr/>
      <dgm:t>
        <a:bodyPr/>
        <a:lstStyle/>
        <a:p>
          <a:endParaRPr lang="ru-RU"/>
        </a:p>
      </dgm:t>
    </dgm:pt>
    <dgm:pt modelId="{CC3C2343-031D-4E76-8551-6EB43F8CD848}" type="sibTrans" cxnId="{072B0FA4-0D23-4CB5-80F0-4FCCDBB18473}">
      <dgm:prSet/>
      <dgm:spPr/>
      <dgm:t>
        <a:bodyPr/>
        <a:lstStyle/>
        <a:p>
          <a:endParaRPr lang="ru-RU"/>
        </a:p>
      </dgm:t>
    </dgm:pt>
    <dgm:pt modelId="{CDD012ED-1B4D-446C-AFA5-FB04A93332E9}">
      <dgm:prSet custT="1"/>
      <dgm:spPr/>
      <dgm:t>
        <a:bodyPr/>
        <a:lstStyle/>
        <a:p>
          <a:r>
            <a:rPr lang="ru-RU" sz="1400" dirty="0" smtClean="0"/>
            <a:t>кандидат на занятие вакантной должности в Учреждении заполняет декларацию конфликта интересов кандидата  по утвержденной форме</a:t>
          </a:r>
          <a:endParaRPr lang="ru-RU" sz="1400" dirty="0"/>
        </a:p>
      </dgm:t>
    </dgm:pt>
    <dgm:pt modelId="{FBF0E04D-D55D-47D2-9200-1C4DB9B3ACA1}" type="parTrans" cxnId="{81A92A61-0201-4133-9FC8-BCD2E536EE4E}">
      <dgm:prSet/>
      <dgm:spPr/>
      <dgm:t>
        <a:bodyPr/>
        <a:lstStyle/>
        <a:p>
          <a:endParaRPr lang="ru-RU"/>
        </a:p>
      </dgm:t>
    </dgm:pt>
    <dgm:pt modelId="{993FB312-2BCB-4BAE-B321-8DC753C7E235}" type="sibTrans" cxnId="{81A92A61-0201-4133-9FC8-BCD2E536EE4E}">
      <dgm:prSet/>
      <dgm:spPr/>
      <dgm:t>
        <a:bodyPr/>
        <a:lstStyle/>
        <a:p>
          <a:endParaRPr lang="ru-RU"/>
        </a:p>
      </dgm:t>
    </dgm:pt>
    <dgm:pt modelId="{9E11BFC2-0C3E-422C-BEFE-846D0BB42C06}">
      <dgm:prSet custT="1"/>
      <dgm:spPr/>
      <dgm:t>
        <a:bodyPr/>
        <a:lstStyle/>
        <a:p>
          <a:r>
            <a:rPr lang="ru-RU" sz="1200" dirty="0" smtClean="0"/>
            <a:t>проводится проверка задекларированных сведений в течение 10 рабочих дней с момента заполнения декларации, готовится заключение о согласовании/не согласовании</a:t>
          </a:r>
          <a:endParaRPr lang="ru-RU" sz="1200" dirty="0"/>
        </a:p>
      </dgm:t>
    </dgm:pt>
    <dgm:pt modelId="{A3447C3F-EC40-4C51-996A-861458C03B61}" type="parTrans" cxnId="{0BCBE6AD-8D50-4376-B4F5-A62A8649ABC3}">
      <dgm:prSet/>
      <dgm:spPr/>
      <dgm:t>
        <a:bodyPr/>
        <a:lstStyle/>
        <a:p>
          <a:endParaRPr lang="ru-RU"/>
        </a:p>
      </dgm:t>
    </dgm:pt>
    <dgm:pt modelId="{6E61FD53-5B06-4A8D-88D8-EA1E36419DCA}" type="sibTrans" cxnId="{0BCBE6AD-8D50-4376-B4F5-A62A8649ABC3}">
      <dgm:prSet/>
      <dgm:spPr/>
      <dgm:t>
        <a:bodyPr/>
        <a:lstStyle/>
        <a:p>
          <a:endParaRPr lang="ru-RU"/>
        </a:p>
      </dgm:t>
    </dgm:pt>
    <dgm:pt modelId="{FD3AE2B7-A1C9-4449-93EA-EE5B5C4234C0}" type="pres">
      <dgm:prSet presAssocID="{52F5FCDB-A1C0-493C-981D-07229C89E3E7}" presName="diagram" presStyleCnt="0">
        <dgm:presLayoutVars>
          <dgm:dir/>
          <dgm:animLvl val="lvl"/>
          <dgm:resizeHandles val="exact"/>
        </dgm:presLayoutVars>
      </dgm:prSet>
      <dgm:spPr/>
    </dgm:pt>
    <dgm:pt modelId="{004CA9D3-8641-4EBC-8CE1-54A11485FE64}" type="pres">
      <dgm:prSet presAssocID="{7B85EC74-9E19-479A-9142-40A376291422}" presName="compNode" presStyleCnt="0"/>
      <dgm:spPr/>
    </dgm:pt>
    <dgm:pt modelId="{0FA2D92B-1080-4595-8F33-12F29E0758EB}" type="pres">
      <dgm:prSet presAssocID="{7B85EC74-9E19-479A-9142-40A376291422}" presName="childRect" presStyleLbl="bgAcc1" presStyleIdx="0" presStyleCnt="3" custScaleY="85617" custLinFactNeighborX="-1436" custLinFactNeighborY="-1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D078C-508F-4A5E-8AD9-68F35AEC9DFB}" type="pres">
      <dgm:prSet presAssocID="{7B85EC74-9E19-479A-9142-40A3762914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C40B6-5C5D-420D-8AC1-7F50992B01ED}" type="pres">
      <dgm:prSet presAssocID="{7B85EC74-9E19-479A-9142-40A376291422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1F00E169-F1F2-4E91-BD4D-912368A3D420}" type="pres">
      <dgm:prSet presAssocID="{7B85EC74-9E19-479A-9142-40A376291422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15956586-6E4E-4640-9FAF-5D6EFD2BE898}" type="pres">
      <dgm:prSet presAssocID="{BD4C354B-4FCD-4E1C-AFC5-02BE0E3D4C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AB4528-1F73-43F6-B6A2-5501F3F0D59E}" type="pres">
      <dgm:prSet presAssocID="{A2A99BC5-FB9E-4969-B92A-F00BA8B22099}" presName="compNode" presStyleCnt="0"/>
      <dgm:spPr/>
    </dgm:pt>
    <dgm:pt modelId="{3BC334B9-5E84-48AD-BD25-92C50BD14212}" type="pres">
      <dgm:prSet presAssocID="{A2A99BC5-FB9E-4969-B92A-F00BA8B2209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4A165-112C-47F2-81D5-2CA30C74DC8F}" type="pres">
      <dgm:prSet presAssocID="{A2A99BC5-FB9E-4969-B92A-F00BA8B220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7B78-1305-4FE0-A161-66D44268B882}" type="pres">
      <dgm:prSet presAssocID="{A2A99BC5-FB9E-4969-B92A-F00BA8B22099}" presName="parentRect" presStyleLbl="alignNode1" presStyleIdx="1" presStyleCnt="3" custScaleY="74248"/>
      <dgm:spPr/>
      <dgm:t>
        <a:bodyPr/>
        <a:lstStyle/>
        <a:p>
          <a:endParaRPr lang="ru-RU"/>
        </a:p>
      </dgm:t>
    </dgm:pt>
    <dgm:pt modelId="{D4B72671-4300-4F74-84B9-144D136B526B}" type="pres">
      <dgm:prSet presAssocID="{A2A99BC5-FB9E-4969-B92A-F00BA8B22099}" presName="adorn" presStyleLbl="fgAccFollowNod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D8B78E3-3355-49AE-9F77-E8DE671EDF4B}" type="pres">
      <dgm:prSet presAssocID="{4B6D1F84-38B1-4E02-B6F0-6B729A6784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FC84A0B-8062-4B9A-BA4E-C78256A04895}" type="pres">
      <dgm:prSet presAssocID="{40BAAA83-BBE5-486C-B4BC-AF212A57F853}" presName="compNode" presStyleCnt="0"/>
      <dgm:spPr/>
    </dgm:pt>
    <dgm:pt modelId="{B191ADD5-7EAF-46AB-95D7-9D39FBCECCF7}" type="pres">
      <dgm:prSet presAssocID="{40BAAA83-BBE5-486C-B4BC-AF212A57F853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67C23-8644-4CB0-AA04-D9F323D30C22}" type="pres">
      <dgm:prSet presAssocID="{40BAAA83-BBE5-486C-B4BC-AF212A57F8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51D85-7B69-49DB-9DF1-B3BECA32D17D}" type="pres">
      <dgm:prSet presAssocID="{40BAAA83-BBE5-486C-B4BC-AF212A57F853}" presName="parentRect" presStyleLbl="alignNode1" presStyleIdx="2" presStyleCnt="3" custScaleY="74248"/>
      <dgm:spPr/>
      <dgm:t>
        <a:bodyPr/>
        <a:lstStyle/>
        <a:p>
          <a:endParaRPr lang="ru-RU"/>
        </a:p>
      </dgm:t>
    </dgm:pt>
    <dgm:pt modelId="{81D0248E-945A-4C89-A7E0-40810E2D62A0}" type="pres">
      <dgm:prSet presAssocID="{40BAAA83-BBE5-486C-B4BC-AF212A57F853}" presName="adorn" presStyleLbl="fgAccFollowNod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81A92A61-0201-4133-9FC8-BCD2E536EE4E}" srcId="{A2A99BC5-FB9E-4969-B92A-F00BA8B22099}" destId="{CDD012ED-1B4D-446C-AFA5-FB04A93332E9}" srcOrd="0" destOrd="0" parTransId="{FBF0E04D-D55D-47D2-9200-1C4DB9B3ACA1}" sibTransId="{993FB312-2BCB-4BAE-B321-8DC753C7E235}"/>
    <dgm:cxn modelId="{F17EA070-E3E2-430E-8802-09FAA5951D3E}" type="presOf" srcId="{4B6D1F84-38B1-4E02-B6F0-6B729A678462}" destId="{0D8B78E3-3355-49AE-9F77-E8DE671EDF4B}" srcOrd="0" destOrd="0" presId="urn:microsoft.com/office/officeart/2005/8/layout/bList2#1"/>
    <dgm:cxn modelId="{9FBC496F-9240-4D5C-9F3D-C6F53468621B}" type="presOf" srcId="{057BBD83-1391-4337-9523-30AD267BD724}" destId="{0FA2D92B-1080-4595-8F33-12F29E0758EB}" srcOrd="0" destOrd="0" presId="urn:microsoft.com/office/officeart/2005/8/layout/bList2#1"/>
    <dgm:cxn modelId="{DE858A15-05E4-481E-B0CD-0683A7B2D026}" srcId="{52F5FCDB-A1C0-493C-981D-07229C89E3E7}" destId="{40BAAA83-BBE5-486C-B4BC-AF212A57F853}" srcOrd="2" destOrd="0" parTransId="{D551BEAC-E801-4CB3-ABFA-C2F1A0CC8DEE}" sibTransId="{8E9BD661-1E2F-4577-85AE-E91F71567AB3}"/>
    <dgm:cxn modelId="{0BCBE6AD-8D50-4376-B4F5-A62A8649ABC3}" srcId="{40BAAA83-BBE5-486C-B4BC-AF212A57F853}" destId="{9E11BFC2-0C3E-422C-BEFE-846D0BB42C06}" srcOrd="0" destOrd="0" parTransId="{A3447C3F-EC40-4C51-996A-861458C03B61}" sibTransId="{6E61FD53-5B06-4A8D-88D8-EA1E36419DCA}"/>
    <dgm:cxn modelId="{0F2A5557-A03B-43D6-BD3B-CDFD41ADE262}" type="presOf" srcId="{7B85EC74-9E19-479A-9142-40A376291422}" destId="{B53D078C-508F-4A5E-8AD9-68F35AEC9DFB}" srcOrd="0" destOrd="0" presId="urn:microsoft.com/office/officeart/2005/8/layout/bList2#1"/>
    <dgm:cxn modelId="{84BED0D2-0A08-467B-91A1-8AB0BB37170F}" type="presOf" srcId="{A2A99BC5-FB9E-4969-B92A-F00BA8B22099}" destId="{09F47B78-1305-4FE0-A161-66D44268B882}" srcOrd="1" destOrd="0" presId="urn:microsoft.com/office/officeart/2005/8/layout/bList2#1"/>
    <dgm:cxn modelId="{6C45A1C1-5093-4398-9B11-23B1078741BC}" type="presOf" srcId="{BD4C354B-4FCD-4E1C-AFC5-02BE0E3D4C66}" destId="{15956586-6E4E-4640-9FAF-5D6EFD2BE898}" srcOrd="0" destOrd="0" presId="urn:microsoft.com/office/officeart/2005/8/layout/bList2#1"/>
    <dgm:cxn modelId="{CA4B5552-A09D-4655-847B-D40CD445737F}" type="presOf" srcId="{9E11BFC2-0C3E-422C-BEFE-846D0BB42C06}" destId="{B191ADD5-7EAF-46AB-95D7-9D39FBCECCF7}" srcOrd="0" destOrd="0" presId="urn:microsoft.com/office/officeart/2005/8/layout/bList2#1"/>
    <dgm:cxn modelId="{E03D9D74-D3B8-498F-9996-ABEA101ED346}" type="presOf" srcId="{52F5FCDB-A1C0-493C-981D-07229C89E3E7}" destId="{FD3AE2B7-A1C9-4449-93EA-EE5B5C4234C0}" srcOrd="0" destOrd="0" presId="urn:microsoft.com/office/officeart/2005/8/layout/bList2#1"/>
    <dgm:cxn modelId="{77A96441-AD27-4C14-A0AC-2A8BE81B52F3}" type="presOf" srcId="{40BAAA83-BBE5-486C-B4BC-AF212A57F853}" destId="{43151D85-7B69-49DB-9DF1-B3BECA32D17D}" srcOrd="1" destOrd="0" presId="urn:microsoft.com/office/officeart/2005/8/layout/bList2#1"/>
    <dgm:cxn modelId="{C1857137-8A9A-4711-974E-16D19203689F}" srcId="{52F5FCDB-A1C0-493C-981D-07229C89E3E7}" destId="{7B85EC74-9E19-479A-9142-40A376291422}" srcOrd="0" destOrd="0" parTransId="{A93BC0B0-B8BA-4E53-922A-5D9854D30688}" sibTransId="{BD4C354B-4FCD-4E1C-AFC5-02BE0E3D4C66}"/>
    <dgm:cxn modelId="{684136E4-318A-4C9E-8A13-01D45AFAF55C}" type="presOf" srcId="{40BAAA83-BBE5-486C-B4BC-AF212A57F853}" destId="{62F67C23-8644-4CB0-AA04-D9F323D30C22}" srcOrd="0" destOrd="0" presId="urn:microsoft.com/office/officeart/2005/8/layout/bList2#1"/>
    <dgm:cxn modelId="{B954E044-C541-4960-BB1E-9D7B42D77D57}" type="presOf" srcId="{7B85EC74-9E19-479A-9142-40A376291422}" destId="{78AC40B6-5C5D-420D-8AC1-7F50992B01ED}" srcOrd="1" destOrd="0" presId="urn:microsoft.com/office/officeart/2005/8/layout/bList2#1"/>
    <dgm:cxn modelId="{03DD1955-24A3-4914-8F00-72B0A0E75ECF}" srcId="{52F5FCDB-A1C0-493C-981D-07229C89E3E7}" destId="{A2A99BC5-FB9E-4969-B92A-F00BA8B22099}" srcOrd="1" destOrd="0" parTransId="{A952FF19-3397-425F-8AF2-6572A4AA70D7}" sibTransId="{4B6D1F84-38B1-4E02-B6F0-6B729A678462}"/>
    <dgm:cxn modelId="{FAEC685F-D2B9-481A-80E4-6ED0E6FF8E60}" type="presOf" srcId="{CDD012ED-1B4D-446C-AFA5-FB04A93332E9}" destId="{3BC334B9-5E84-48AD-BD25-92C50BD14212}" srcOrd="0" destOrd="0" presId="urn:microsoft.com/office/officeart/2005/8/layout/bList2#1"/>
    <dgm:cxn modelId="{072B0FA4-0D23-4CB5-80F0-4FCCDBB18473}" srcId="{7B85EC74-9E19-479A-9142-40A376291422}" destId="{057BBD83-1391-4337-9523-30AD267BD724}" srcOrd="0" destOrd="0" parTransId="{B3E7B30A-BF56-4BBA-9668-976F1C2769A1}" sibTransId="{CC3C2343-031D-4E76-8551-6EB43F8CD848}"/>
    <dgm:cxn modelId="{38ED479C-52F4-45D0-B959-1BE5A2F8835B}" type="presOf" srcId="{A2A99BC5-FB9E-4969-B92A-F00BA8B22099}" destId="{E234A165-112C-47F2-81D5-2CA30C74DC8F}" srcOrd="0" destOrd="0" presId="urn:microsoft.com/office/officeart/2005/8/layout/bList2#1"/>
    <dgm:cxn modelId="{3FA4F654-3867-4AC0-8CBB-C7934B36E65D}" type="presParOf" srcId="{FD3AE2B7-A1C9-4449-93EA-EE5B5C4234C0}" destId="{004CA9D3-8641-4EBC-8CE1-54A11485FE64}" srcOrd="0" destOrd="0" presId="urn:microsoft.com/office/officeart/2005/8/layout/bList2#1"/>
    <dgm:cxn modelId="{E31E86A5-C1F4-43E1-BBA9-76AD61C9CF15}" type="presParOf" srcId="{004CA9D3-8641-4EBC-8CE1-54A11485FE64}" destId="{0FA2D92B-1080-4595-8F33-12F29E0758EB}" srcOrd="0" destOrd="0" presId="urn:microsoft.com/office/officeart/2005/8/layout/bList2#1"/>
    <dgm:cxn modelId="{3A1EBE0F-DFD3-42ED-8B85-8DA27ECA433E}" type="presParOf" srcId="{004CA9D3-8641-4EBC-8CE1-54A11485FE64}" destId="{B53D078C-508F-4A5E-8AD9-68F35AEC9DFB}" srcOrd="1" destOrd="0" presId="urn:microsoft.com/office/officeart/2005/8/layout/bList2#1"/>
    <dgm:cxn modelId="{48AB06CE-0F79-4BFF-9633-67B92B7FFA7F}" type="presParOf" srcId="{004CA9D3-8641-4EBC-8CE1-54A11485FE64}" destId="{78AC40B6-5C5D-420D-8AC1-7F50992B01ED}" srcOrd="2" destOrd="0" presId="urn:microsoft.com/office/officeart/2005/8/layout/bList2#1"/>
    <dgm:cxn modelId="{CF3A2928-F878-4032-8300-86BC2AE09126}" type="presParOf" srcId="{004CA9D3-8641-4EBC-8CE1-54A11485FE64}" destId="{1F00E169-F1F2-4E91-BD4D-912368A3D420}" srcOrd="3" destOrd="0" presId="urn:microsoft.com/office/officeart/2005/8/layout/bList2#1"/>
    <dgm:cxn modelId="{B2FA43CA-5FFB-40DE-B2E8-465ED16172BE}" type="presParOf" srcId="{FD3AE2B7-A1C9-4449-93EA-EE5B5C4234C0}" destId="{15956586-6E4E-4640-9FAF-5D6EFD2BE898}" srcOrd="1" destOrd="0" presId="urn:microsoft.com/office/officeart/2005/8/layout/bList2#1"/>
    <dgm:cxn modelId="{4DEE7EE5-65A8-4A58-B8F1-44E28063C9EF}" type="presParOf" srcId="{FD3AE2B7-A1C9-4449-93EA-EE5B5C4234C0}" destId="{3AAB4528-1F73-43F6-B6A2-5501F3F0D59E}" srcOrd="2" destOrd="0" presId="urn:microsoft.com/office/officeart/2005/8/layout/bList2#1"/>
    <dgm:cxn modelId="{C2969BBE-81CB-49C3-AAB1-8CC3034D9958}" type="presParOf" srcId="{3AAB4528-1F73-43F6-B6A2-5501F3F0D59E}" destId="{3BC334B9-5E84-48AD-BD25-92C50BD14212}" srcOrd="0" destOrd="0" presId="urn:microsoft.com/office/officeart/2005/8/layout/bList2#1"/>
    <dgm:cxn modelId="{BF07C5CC-7C41-4AEF-AB1C-3069D61316F4}" type="presParOf" srcId="{3AAB4528-1F73-43F6-B6A2-5501F3F0D59E}" destId="{E234A165-112C-47F2-81D5-2CA30C74DC8F}" srcOrd="1" destOrd="0" presId="urn:microsoft.com/office/officeart/2005/8/layout/bList2#1"/>
    <dgm:cxn modelId="{0C07E848-571C-40EF-9C69-29B2BA12E0C6}" type="presParOf" srcId="{3AAB4528-1F73-43F6-B6A2-5501F3F0D59E}" destId="{09F47B78-1305-4FE0-A161-66D44268B882}" srcOrd="2" destOrd="0" presId="urn:microsoft.com/office/officeart/2005/8/layout/bList2#1"/>
    <dgm:cxn modelId="{D9432670-F823-4389-8273-2F008EAA1A82}" type="presParOf" srcId="{3AAB4528-1F73-43F6-B6A2-5501F3F0D59E}" destId="{D4B72671-4300-4F74-84B9-144D136B526B}" srcOrd="3" destOrd="0" presId="urn:microsoft.com/office/officeart/2005/8/layout/bList2#1"/>
    <dgm:cxn modelId="{2AE091F2-F63E-430B-A161-9AEA063407E6}" type="presParOf" srcId="{FD3AE2B7-A1C9-4449-93EA-EE5B5C4234C0}" destId="{0D8B78E3-3355-49AE-9F77-E8DE671EDF4B}" srcOrd="3" destOrd="0" presId="urn:microsoft.com/office/officeart/2005/8/layout/bList2#1"/>
    <dgm:cxn modelId="{73774C00-BC41-4976-A3EC-10E408BB226D}" type="presParOf" srcId="{FD3AE2B7-A1C9-4449-93EA-EE5B5C4234C0}" destId="{1FC84A0B-8062-4B9A-BA4E-C78256A04895}" srcOrd="4" destOrd="0" presId="urn:microsoft.com/office/officeart/2005/8/layout/bList2#1"/>
    <dgm:cxn modelId="{F80EB1AC-C9D7-4E2C-8C27-B3139A083F7C}" type="presParOf" srcId="{1FC84A0B-8062-4B9A-BA4E-C78256A04895}" destId="{B191ADD5-7EAF-46AB-95D7-9D39FBCECCF7}" srcOrd="0" destOrd="0" presId="urn:microsoft.com/office/officeart/2005/8/layout/bList2#1"/>
    <dgm:cxn modelId="{255F3DC3-8D08-4334-8CDD-864F67DEB65D}" type="presParOf" srcId="{1FC84A0B-8062-4B9A-BA4E-C78256A04895}" destId="{62F67C23-8644-4CB0-AA04-D9F323D30C22}" srcOrd="1" destOrd="0" presId="urn:microsoft.com/office/officeart/2005/8/layout/bList2#1"/>
    <dgm:cxn modelId="{A49498B1-8FE3-49F4-9BEE-635F90E5B8AF}" type="presParOf" srcId="{1FC84A0B-8062-4B9A-BA4E-C78256A04895}" destId="{43151D85-7B69-49DB-9DF1-B3BECA32D17D}" srcOrd="2" destOrd="0" presId="urn:microsoft.com/office/officeart/2005/8/layout/bList2#1"/>
    <dgm:cxn modelId="{B3DD7A91-38C1-467C-8A3C-34D6769F884F}" type="presParOf" srcId="{1FC84A0B-8062-4B9A-BA4E-C78256A04895}" destId="{81D0248E-945A-4C89-A7E0-40810E2D62A0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F5FCDB-A1C0-493C-981D-07229C89E3E7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7B85EC74-9E19-479A-9142-40A376291422}">
      <dgm:prSet phldrT="[Текст]" custT="1"/>
      <dgm:spPr/>
      <dgm:t>
        <a:bodyPr/>
        <a:lstStyle/>
        <a:p>
          <a:r>
            <a:rPr lang="ru-RU" sz="1600" dirty="0" smtClean="0"/>
            <a:t>Категории работников</a:t>
          </a:r>
          <a:endParaRPr lang="ru-RU" sz="1600" dirty="0"/>
        </a:p>
      </dgm:t>
    </dgm:pt>
    <dgm:pt modelId="{A93BC0B0-B8BA-4E53-922A-5D9854D30688}" type="parTrans" cxnId="{C1857137-8A9A-4711-974E-16D19203689F}">
      <dgm:prSet/>
      <dgm:spPr/>
      <dgm:t>
        <a:bodyPr/>
        <a:lstStyle/>
        <a:p>
          <a:endParaRPr lang="ru-RU"/>
        </a:p>
      </dgm:t>
    </dgm:pt>
    <dgm:pt modelId="{BD4C354B-4FCD-4E1C-AFC5-02BE0E3D4C66}" type="sibTrans" cxnId="{C1857137-8A9A-4711-974E-16D19203689F}">
      <dgm:prSet/>
      <dgm:spPr/>
      <dgm:t>
        <a:bodyPr/>
        <a:lstStyle/>
        <a:p>
          <a:endParaRPr lang="ru-RU"/>
        </a:p>
      </dgm:t>
    </dgm:pt>
    <dgm:pt modelId="{A2A99BC5-FB9E-4969-B92A-F00BA8B22099}">
      <dgm:prSet phldrT="[Текст]" custT="1"/>
      <dgm:spPr/>
      <dgm:t>
        <a:bodyPr/>
        <a:lstStyle/>
        <a:p>
          <a:r>
            <a:rPr lang="ru-RU" sz="1600" dirty="0" smtClean="0"/>
            <a:t>В АУ Учреждения</a:t>
          </a:r>
          <a:endParaRPr lang="ru-RU" sz="1600" dirty="0"/>
        </a:p>
      </dgm:t>
    </dgm:pt>
    <dgm:pt modelId="{A952FF19-3397-425F-8AF2-6572A4AA70D7}" type="parTrans" cxnId="{03DD1955-24A3-4914-8F00-72B0A0E75ECF}">
      <dgm:prSet/>
      <dgm:spPr/>
      <dgm:t>
        <a:bodyPr/>
        <a:lstStyle/>
        <a:p>
          <a:endParaRPr lang="ru-RU"/>
        </a:p>
      </dgm:t>
    </dgm:pt>
    <dgm:pt modelId="{4B6D1F84-38B1-4E02-B6F0-6B729A678462}" type="sibTrans" cxnId="{03DD1955-24A3-4914-8F00-72B0A0E75ECF}">
      <dgm:prSet/>
      <dgm:spPr/>
      <dgm:t>
        <a:bodyPr/>
        <a:lstStyle/>
        <a:p>
          <a:endParaRPr lang="ru-RU"/>
        </a:p>
      </dgm:t>
    </dgm:pt>
    <dgm:pt modelId="{40BAAA83-BBE5-486C-B4BC-AF212A57F853}">
      <dgm:prSet phldrT="[Текст]" custT="1"/>
      <dgm:spPr/>
      <dgm:t>
        <a:bodyPr/>
        <a:lstStyle/>
        <a:p>
          <a:r>
            <a:rPr lang="ru-RU" sz="1600" dirty="0" smtClean="0"/>
            <a:t>В АУ Учреждения</a:t>
          </a:r>
          <a:endParaRPr lang="ru-RU" sz="1600" dirty="0"/>
        </a:p>
      </dgm:t>
    </dgm:pt>
    <dgm:pt modelId="{D551BEAC-E801-4CB3-ABFA-C2F1A0CC8DEE}" type="parTrans" cxnId="{DE858A15-05E4-481E-B0CD-0683A7B2D026}">
      <dgm:prSet/>
      <dgm:spPr/>
      <dgm:t>
        <a:bodyPr/>
        <a:lstStyle/>
        <a:p>
          <a:endParaRPr lang="ru-RU"/>
        </a:p>
      </dgm:t>
    </dgm:pt>
    <dgm:pt modelId="{8E9BD661-1E2F-4577-85AE-E91F71567AB3}" type="sibTrans" cxnId="{DE858A15-05E4-481E-B0CD-0683A7B2D026}">
      <dgm:prSet/>
      <dgm:spPr/>
      <dgm:t>
        <a:bodyPr/>
        <a:lstStyle/>
        <a:p>
          <a:endParaRPr lang="ru-RU"/>
        </a:p>
      </dgm:t>
    </dgm:pt>
    <dgm:pt modelId="{057BBD83-1391-4337-9523-30AD267BD724}">
      <dgm:prSet custT="1"/>
      <dgm:spPr/>
      <dgm:t>
        <a:bodyPr/>
        <a:lstStyle/>
        <a:p>
          <a:r>
            <a:rPr lang="ru-RU" sz="1400" dirty="0" smtClean="0"/>
            <a:t>руководители Учреждения;</a:t>
          </a:r>
          <a:endParaRPr lang="ru-RU" sz="1400" dirty="0"/>
        </a:p>
      </dgm:t>
    </dgm:pt>
    <dgm:pt modelId="{B3E7B30A-BF56-4BBA-9668-976F1C2769A1}" type="parTrans" cxnId="{072B0FA4-0D23-4CB5-80F0-4FCCDBB18473}">
      <dgm:prSet/>
      <dgm:spPr/>
      <dgm:t>
        <a:bodyPr/>
        <a:lstStyle/>
        <a:p>
          <a:endParaRPr lang="ru-RU"/>
        </a:p>
      </dgm:t>
    </dgm:pt>
    <dgm:pt modelId="{CC3C2343-031D-4E76-8551-6EB43F8CD848}" type="sibTrans" cxnId="{072B0FA4-0D23-4CB5-80F0-4FCCDBB18473}">
      <dgm:prSet/>
      <dgm:spPr/>
      <dgm:t>
        <a:bodyPr/>
        <a:lstStyle/>
        <a:p>
          <a:endParaRPr lang="ru-RU"/>
        </a:p>
      </dgm:t>
    </dgm:pt>
    <dgm:pt modelId="{CDD012ED-1B4D-446C-AFA5-FB04A93332E9}">
      <dgm:prSet custT="1"/>
      <dgm:spPr/>
      <dgm:t>
        <a:bodyPr/>
        <a:lstStyle/>
        <a:p>
          <a:r>
            <a:rPr lang="ru-RU" sz="1400" dirty="0" smtClean="0"/>
            <a:t>производится рассылка Деклараций руководителям/ работникам Учреждения в срок до 15 декабря соответствующего года по форме  утвержденного Приложения</a:t>
          </a:r>
          <a:endParaRPr lang="ru-RU" sz="1400" dirty="0"/>
        </a:p>
      </dgm:t>
    </dgm:pt>
    <dgm:pt modelId="{FBF0E04D-D55D-47D2-9200-1C4DB9B3ACA1}" type="parTrans" cxnId="{81A92A61-0201-4133-9FC8-BCD2E536EE4E}">
      <dgm:prSet/>
      <dgm:spPr/>
      <dgm:t>
        <a:bodyPr/>
        <a:lstStyle/>
        <a:p>
          <a:endParaRPr lang="ru-RU"/>
        </a:p>
      </dgm:t>
    </dgm:pt>
    <dgm:pt modelId="{993FB312-2BCB-4BAE-B321-8DC753C7E235}" type="sibTrans" cxnId="{81A92A61-0201-4133-9FC8-BCD2E536EE4E}">
      <dgm:prSet/>
      <dgm:spPr/>
      <dgm:t>
        <a:bodyPr/>
        <a:lstStyle/>
        <a:p>
          <a:endParaRPr lang="ru-RU"/>
        </a:p>
      </dgm:t>
    </dgm:pt>
    <dgm:pt modelId="{9E11BFC2-0C3E-422C-BEFE-846D0BB42C06}">
      <dgm:prSet custT="1"/>
      <dgm:spPr/>
      <dgm:t>
        <a:bodyPr/>
        <a:lstStyle/>
        <a:p>
          <a:r>
            <a:rPr lang="ru-RU" sz="1200" dirty="0" smtClean="0"/>
            <a:t>Руководители/работники   заполняют Декларации по форме  утвержденного Приложения. Руководители обеспечивают передачу заполненных Деклараций работнику, ответственному за профилактику коррупции, в срок до 31 января текущего года</a:t>
          </a:r>
          <a:endParaRPr lang="ru-RU" sz="1200" dirty="0"/>
        </a:p>
      </dgm:t>
    </dgm:pt>
    <dgm:pt modelId="{A3447C3F-EC40-4C51-996A-861458C03B61}" type="parTrans" cxnId="{0BCBE6AD-8D50-4376-B4F5-A62A8649ABC3}">
      <dgm:prSet/>
      <dgm:spPr/>
      <dgm:t>
        <a:bodyPr/>
        <a:lstStyle/>
        <a:p>
          <a:endParaRPr lang="ru-RU"/>
        </a:p>
      </dgm:t>
    </dgm:pt>
    <dgm:pt modelId="{6E61FD53-5B06-4A8D-88D8-EA1E36419DCA}" type="sibTrans" cxnId="{0BCBE6AD-8D50-4376-B4F5-A62A8649ABC3}">
      <dgm:prSet/>
      <dgm:spPr/>
      <dgm:t>
        <a:bodyPr/>
        <a:lstStyle/>
        <a:p>
          <a:endParaRPr lang="ru-RU"/>
        </a:p>
      </dgm:t>
    </dgm:pt>
    <dgm:pt modelId="{6EF255D2-59E0-4825-A291-159D0B3761E2}">
      <dgm:prSet custT="1"/>
      <dgm:spPr/>
      <dgm:t>
        <a:bodyPr/>
        <a:lstStyle/>
        <a:p>
          <a:r>
            <a:rPr lang="ru-RU" sz="1400" dirty="0" smtClean="0"/>
            <a:t>Работники Учреждения, участвующие в  финансовой, закупочной и административно-хозяйственной деятельности.</a:t>
          </a:r>
          <a:endParaRPr lang="ru-RU" sz="1400" dirty="0"/>
        </a:p>
      </dgm:t>
    </dgm:pt>
    <dgm:pt modelId="{B2CF107D-A9C2-490C-8D46-709F102879F4}" type="parTrans" cxnId="{44D0DB10-BF5B-4740-8933-701C5B2D698F}">
      <dgm:prSet/>
      <dgm:spPr/>
      <dgm:t>
        <a:bodyPr/>
        <a:lstStyle/>
        <a:p>
          <a:endParaRPr lang="ru-RU"/>
        </a:p>
      </dgm:t>
    </dgm:pt>
    <dgm:pt modelId="{FADD3196-94E5-438F-8B61-988AFCBE5A52}" type="sibTrans" cxnId="{44D0DB10-BF5B-4740-8933-701C5B2D698F}">
      <dgm:prSet/>
      <dgm:spPr/>
      <dgm:t>
        <a:bodyPr/>
        <a:lstStyle/>
        <a:p>
          <a:endParaRPr lang="ru-RU"/>
        </a:p>
      </dgm:t>
    </dgm:pt>
    <dgm:pt modelId="{FD3AE2B7-A1C9-4449-93EA-EE5B5C4234C0}" type="pres">
      <dgm:prSet presAssocID="{52F5FCDB-A1C0-493C-981D-07229C89E3E7}" presName="diagram" presStyleCnt="0">
        <dgm:presLayoutVars>
          <dgm:dir/>
          <dgm:animLvl val="lvl"/>
          <dgm:resizeHandles val="exact"/>
        </dgm:presLayoutVars>
      </dgm:prSet>
      <dgm:spPr/>
    </dgm:pt>
    <dgm:pt modelId="{004CA9D3-8641-4EBC-8CE1-54A11485FE64}" type="pres">
      <dgm:prSet presAssocID="{7B85EC74-9E19-479A-9142-40A376291422}" presName="compNode" presStyleCnt="0"/>
      <dgm:spPr/>
    </dgm:pt>
    <dgm:pt modelId="{0FA2D92B-1080-4595-8F33-12F29E0758EB}" type="pres">
      <dgm:prSet presAssocID="{7B85EC74-9E19-479A-9142-40A376291422}" presName="childRect" presStyleLbl="bgAcc1" presStyleIdx="0" presStyleCnt="3" custScaleY="121496" custLinFactNeighborX="2629" custLinFactNeighborY="-5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D078C-508F-4A5E-8AD9-68F35AEC9DFB}" type="pres">
      <dgm:prSet presAssocID="{7B85EC74-9E19-479A-9142-40A3762914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C40B6-5C5D-420D-8AC1-7F50992B01ED}" type="pres">
      <dgm:prSet presAssocID="{7B85EC74-9E19-479A-9142-40A376291422}" presName="parentRect" presStyleLbl="alignNode1" presStyleIdx="0" presStyleCnt="3" custScaleY="73107" custLinFactNeighborX="2629" custLinFactNeighborY="-81750"/>
      <dgm:spPr/>
      <dgm:t>
        <a:bodyPr/>
        <a:lstStyle/>
        <a:p>
          <a:endParaRPr lang="ru-RU"/>
        </a:p>
      </dgm:t>
    </dgm:pt>
    <dgm:pt modelId="{1F00E169-F1F2-4E91-BD4D-912368A3D420}" type="pres">
      <dgm:prSet presAssocID="{7B85EC74-9E19-479A-9142-40A376291422}" presName="adorn" presStyleLbl="fgAccFollowNode1" presStyleIdx="0" presStyleCnt="3" custLinFactNeighborX="-2900" custLinFactNeighborY="-950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15956586-6E4E-4640-9FAF-5D6EFD2BE898}" type="pres">
      <dgm:prSet presAssocID="{BD4C354B-4FCD-4E1C-AFC5-02BE0E3D4C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AB4528-1F73-43F6-B6A2-5501F3F0D59E}" type="pres">
      <dgm:prSet presAssocID="{A2A99BC5-FB9E-4969-B92A-F00BA8B22099}" presName="compNode" presStyleCnt="0"/>
      <dgm:spPr/>
    </dgm:pt>
    <dgm:pt modelId="{3BC334B9-5E84-48AD-BD25-92C50BD14212}" type="pres">
      <dgm:prSet presAssocID="{A2A99BC5-FB9E-4969-B92A-F00BA8B22099}" presName="childRect" presStyleLbl="bgAcc1" presStyleIdx="1" presStyleCnt="3" custLinFactNeighborX="1067" custLinFactNeighborY="-5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4A165-112C-47F2-81D5-2CA30C74DC8F}" type="pres">
      <dgm:prSet presAssocID="{A2A99BC5-FB9E-4969-B92A-F00BA8B220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7B78-1305-4FE0-A161-66D44268B882}" type="pres">
      <dgm:prSet presAssocID="{A2A99BC5-FB9E-4969-B92A-F00BA8B22099}" presName="parentRect" presStyleLbl="alignNode1" presStyleIdx="1" presStyleCnt="3" custScaleY="74248" custLinFactNeighborX="1067" custLinFactNeighborY="-21039"/>
      <dgm:spPr/>
      <dgm:t>
        <a:bodyPr/>
        <a:lstStyle/>
        <a:p>
          <a:endParaRPr lang="ru-RU"/>
        </a:p>
      </dgm:t>
    </dgm:pt>
    <dgm:pt modelId="{D4B72671-4300-4F74-84B9-144D136B526B}" type="pres">
      <dgm:prSet presAssocID="{A2A99BC5-FB9E-4969-B92A-F00BA8B22099}" presName="adorn" presStyleLbl="fgAccFollowNod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D8B78E3-3355-49AE-9F77-E8DE671EDF4B}" type="pres">
      <dgm:prSet presAssocID="{4B6D1F84-38B1-4E02-B6F0-6B729A6784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FC84A0B-8062-4B9A-BA4E-C78256A04895}" type="pres">
      <dgm:prSet presAssocID="{40BAAA83-BBE5-486C-B4BC-AF212A57F853}" presName="compNode" presStyleCnt="0"/>
      <dgm:spPr/>
    </dgm:pt>
    <dgm:pt modelId="{B191ADD5-7EAF-46AB-95D7-9D39FBCECCF7}" type="pres">
      <dgm:prSet presAssocID="{40BAAA83-BBE5-486C-B4BC-AF212A57F853}" presName="childRect" presStyleLbl="bgAcc1" presStyleIdx="2" presStyleCnt="3" custLinFactNeighborX="-96" custLinFactNeighborY="-5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67C23-8644-4CB0-AA04-D9F323D30C22}" type="pres">
      <dgm:prSet presAssocID="{40BAAA83-BBE5-486C-B4BC-AF212A57F8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51D85-7B69-49DB-9DF1-B3BECA32D17D}" type="pres">
      <dgm:prSet presAssocID="{40BAAA83-BBE5-486C-B4BC-AF212A57F853}" presName="parentRect" presStyleLbl="alignNode1" presStyleIdx="2" presStyleCnt="3" custScaleY="74248" custLinFactNeighborX="-96" custLinFactNeighborY="-21039"/>
      <dgm:spPr/>
      <dgm:t>
        <a:bodyPr/>
        <a:lstStyle/>
        <a:p>
          <a:endParaRPr lang="ru-RU"/>
        </a:p>
      </dgm:t>
    </dgm:pt>
    <dgm:pt modelId="{81D0248E-945A-4C89-A7E0-40810E2D62A0}" type="pres">
      <dgm:prSet presAssocID="{40BAAA83-BBE5-486C-B4BC-AF212A57F853}" presName="adorn" presStyleLbl="fgAccFollowNod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81A92A61-0201-4133-9FC8-BCD2E536EE4E}" srcId="{A2A99BC5-FB9E-4969-B92A-F00BA8B22099}" destId="{CDD012ED-1B4D-446C-AFA5-FB04A93332E9}" srcOrd="0" destOrd="0" parTransId="{FBF0E04D-D55D-47D2-9200-1C4DB9B3ACA1}" sibTransId="{993FB312-2BCB-4BAE-B321-8DC753C7E235}"/>
    <dgm:cxn modelId="{462158B0-E929-4561-A17E-038C11029EB1}" type="presOf" srcId="{52F5FCDB-A1C0-493C-981D-07229C89E3E7}" destId="{FD3AE2B7-A1C9-4449-93EA-EE5B5C4234C0}" srcOrd="0" destOrd="0" presId="urn:microsoft.com/office/officeart/2005/8/layout/bList2#2"/>
    <dgm:cxn modelId="{2145B35D-44E5-42EB-BBC6-5F9B914D0DF0}" type="presOf" srcId="{9E11BFC2-0C3E-422C-BEFE-846D0BB42C06}" destId="{B191ADD5-7EAF-46AB-95D7-9D39FBCECCF7}" srcOrd="0" destOrd="0" presId="urn:microsoft.com/office/officeart/2005/8/layout/bList2#2"/>
    <dgm:cxn modelId="{DE858A15-05E4-481E-B0CD-0683A7B2D026}" srcId="{52F5FCDB-A1C0-493C-981D-07229C89E3E7}" destId="{40BAAA83-BBE5-486C-B4BC-AF212A57F853}" srcOrd="2" destOrd="0" parTransId="{D551BEAC-E801-4CB3-ABFA-C2F1A0CC8DEE}" sibTransId="{8E9BD661-1E2F-4577-85AE-E91F71567AB3}"/>
    <dgm:cxn modelId="{0BCBE6AD-8D50-4376-B4F5-A62A8649ABC3}" srcId="{40BAAA83-BBE5-486C-B4BC-AF212A57F853}" destId="{9E11BFC2-0C3E-422C-BEFE-846D0BB42C06}" srcOrd="0" destOrd="0" parTransId="{A3447C3F-EC40-4C51-996A-861458C03B61}" sibTransId="{6E61FD53-5B06-4A8D-88D8-EA1E36419DCA}"/>
    <dgm:cxn modelId="{90119666-9FBF-46EF-A325-897A812488A7}" type="presOf" srcId="{CDD012ED-1B4D-446C-AFA5-FB04A93332E9}" destId="{3BC334B9-5E84-48AD-BD25-92C50BD14212}" srcOrd="0" destOrd="0" presId="urn:microsoft.com/office/officeart/2005/8/layout/bList2#2"/>
    <dgm:cxn modelId="{935EEB1F-FDB9-4AE6-9282-DFBD957F2D37}" type="presOf" srcId="{7B85EC74-9E19-479A-9142-40A376291422}" destId="{78AC40B6-5C5D-420D-8AC1-7F50992B01ED}" srcOrd="1" destOrd="0" presId="urn:microsoft.com/office/officeart/2005/8/layout/bList2#2"/>
    <dgm:cxn modelId="{0D8FA7B2-7A94-4733-8B97-95465DC51A3D}" type="presOf" srcId="{40BAAA83-BBE5-486C-B4BC-AF212A57F853}" destId="{43151D85-7B69-49DB-9DF1-B3BECA32D17D}" srcOrd="1" destOrd="0" presId="urn:microsoft.com/office/officeart/2005/8/layout/bList2#2"/>
    <dgm:cxn modelId="{2FAA6A31-DA1F-425E-A011-22226890A8AC}" type="presOf" srcId="{A2A99BC5-FB9E-4969-B92A-F00BA8B22099}" destId="{E234A165-112C-47F2-81D5-2CA30C74DC8F}" srcOrd="0" destOrd="0" presId="urn:microsoft.com/office/officeart/2005/8/layout/bList2#2"/>
    <dgm:cxn modelId="{4AF7A7D2-B41A-4803-BE7D-BD997319A1C8}" type="presOf" srcId="{A2A99BC5-FB9E-4969-B92A-F00BA8B22099}" destId="{09F47B78-1305-4FE0-A161-66D44268B882}" srcOrd="1" destOrd="0" presId="urn:microsoft.com/office/officeart/2005/8/layout/bList2#2"/>
    <dgm:cxn modelId="{19BC57C8-C926-48BF-9308-6A2A833E671A}" type="presOf" srcId="{BD4C354B-4FCD-4E1C-AFC5-02BE0E3D4C66}" destId="{15956586-6E4E-4640-9FAF-5D6EFD2BE898}" srcOrd="0" destOrd="0" presId="urn:microsoft.com/office/officeart/2005/8/layout/bList2#2"/>
    <dgm:cxn modelId="{C1857137-8A9A-4711-974E-16D19203689F}" srcId="{52F5FCDB-A1C0-493C-981D-07229C89E3E7}" destId="{7B85EC74-9E19-479A-9142-40A376291422}" srcOrd="0" destOrd="0" parTransId="{A93BC0B0-B8BA-4E53-922A-5D9854D30688}" sibTransId="{BD4C354B-4FCD-4E1C-AFC5-02BE0E3D4C66}"/>
    <dgm:cxn modelId="{CE053800-C420-453A-951A-E8DAB8697D80}" type="presOf" srcId="{4B6D1F84-38B1-4E02-B6F0-6B729A678462}" destId="{0D8B78E3-3355-49AE-9F77-E8DE671EDF4B}" srcOrd="0" destOrd="0" presId="urn:microsoft.com/office/officeart/2005/8/layout/bList2#2"/>
    <dgm:cxn modelId="{34DAF86E-861F-4576-849C-A75CCFDDE06D}" type="presOf" srcId="{7B85EC74-9E19-479A-9142-40A376291422}" destId="{B53D078C-508F-4A5E-8AD9-68F35AEC9DFB}" srcOrd="0" destOrd="0" presId="urn:microsoft.com/office/officeart/2005/8/layout/bList2#2"/>
    <dgm:cxn modelId="{9B2D8367-4A4A-4794-9299-D80703C578AA}" type="presOf" srcId="{40BAAA83-BBE5-486C-B4BC-AF212A57F853}" destId="{62F67C23-8644-4CB0-AA04-D9F323D30C22}" srcOrd="0" destOrd="0" presId="urn:microsoft.com/office/officeart/2005/8/layout/bList2#2"/>
    <dgm:cxn modelId="{675C0067-E7EB-423F-95B9-34CB9B495815}" type="presOf" srcId="{6EF255D2-59E0-4825-A291-159D0B3761E2}" destId="{0FA2D92B-1080-4595-8F33-12F29E0758EB}" srcOrd="0" destOrd="1" presId="urn:microsoft.com/office/officeart/2005/8/layout/bList2#2"/>
    <dgm:cxn modelId="{03DD1955-24A3-4914-8F00-72B0A0E75ECF}" srcId="{52F5FCDB-A1C0-493C-981D-07229C89E3E7}" destId="{A2A99BC5-FB9E-4969-B92A-F00BA8B22099}" srcOrd="1" destOrd="0" parTransId="{A952FF19-3397-425F-8AF2-6572A4AA70D7}" sibTransId="{4B6D1F84-38B1-4E02-B6F0-6B729A678462}"/>
    <dgm:cxn modelId="{072B0FA4-0D23-4CB5-80F0-4FCCDBB18473}" srcId="{7B85EC74-9E19-479A-9142-40A376291422}" destId="{057BBD83-1391-4337-9523-30AD267BD724}" srcOrd="0" destOrd="0" parTransId="{B3E7B30A-BF56-4BBA-9668-976F1C2769A1}" sibTransId="{CC3C2343-031D-4E76-8551-6EB43F8CD848}"/>
    <dgm:cxn modelId="{ADFCCFE1-3867-492F-A989-47BBA59D5278}" type="presOf" srcId="{057BBD83-1391-4337-9523-30AD267BD724}" destId="{0FA2D92B-1080-4595-8F33-12F29E0758EB}" srcOrd="0" destOrd="0" presId="urn:microsoft.com/office/officeart/2005/8/layout/bList2#2"/>
    <dgm:cxn modelId="{44D0DB10-BF5B-4740-8933-701C5B2D698F}" srcId="{7B85EC74-9E19-479A-9142-40A376291422}" destId="{6EF255D2-59E0-4825-A291-159D0B3761E2}" srcOrd="1" destOrd="0" parTransId="{B2CF107D-A9C2-490C-8D46-709F102879F4}" sibTransId="{FADD3196-94E5-438F-8B61-988AFCBE5A52}"/>
    <dgm:cxn modelId="{67295ED5-35CC-48C0-8EF4-018587A29FB2}" type="presParOf" srcId="{FD3AE2B7-A1C9-4449-93EA-EE5B5C4234C0}" destId="{004CA9D3-8641-4EBC-8CE1-54A11485FE64}" srcOrd="0" destOrd="0" presId="urn:microsoft.com/office/officeart/2005/8/layout/bList2#2"/>
    <dgm:cxn modelId="{FAB46E21-7295-4114-A1E9-23D7965F4A5B}" type="presParOf" srcId="{004CA9D3-8641-4EBC-8CE1-54A11485FE64}" destId="{0FA2D92B-1080-4595-8F33-12F29E0758EB}" srcOrd="0" destOrd="0" presId="urn:microsoft.com/office/officeart/2005/8/layout/bList2#2"/>
    <dgm:cxn modelId="{BCAB112A-BF3E-4CC3-AB76-CA7B4CCAAFC5}" type="presParOf" srcId="{004CA9D3-8641-4EBC-8CE1-54A11485FE64}" destId="{B53D078C-508F-4A5E-8AD9-68F35AEC9DFB}" srcOrd="1" destOrd="0" presId="urn:microsoft.com/office/officeart/2005/8/layout/bList2#2"/>
    <dgm:cxn modelId="{F179992B-F246-4D75-AA43-820B88B32D8D}" type="presParOf" srcId="{004CA9D3-8641-4EBC-8CE1-54A11485FE64}" destId="{78AC40B6-5C5D-420D-8AC1-7F50992B01ED}" srcOrd="2" destOrd="0" presId="urn:microsoft.com/office/officeart/2005/8/layout/bList2#2"/>
    <dgm:cxn modelId="{7E4D4AC1-2A52-4CEE-8E60-2E5DFE81F32E}" type="presParOf" srcId="{004CA9D3-8641-4EBC-8CE1-54A11485FE64}" destId="{1F00E169-F1F2-4E91-BD4D-912368A3D420}" srcOrd="3" destOrd="0" presId="urn:microsoft.com/office/officeart/2005/8/layout/bList2#2"/>
    <dgm:cxn modelId="{B0D551F8-A7D2-4BCE-A896-922ACC301670}" type="presParOf" srcId="{FD3AE2B7-A1C9-4449-93EA-EE5B5C4234C0}" destId="{15956586-6E4E-4640-9FAF-5D6EFD2BE898}" srcOrd="1" destOrd="0" presId="urn:microsoft.com/office/officeart/2005/8/layout/bList2#2"/>
    <dgm:cxn modelId="{27029182-C9E4-496B-8C1A-64350A739A21}" type="presParOf" srcId="{FD3AE2B7-A1C9-4449-93EA-EE5B5C4234C0}" destId="{3AAB4528-1F73-43F6-B6A2-5501F3F0D59E}" srcOrd="2" destOrd="0" presId="urn:microsoft.com/office/officeart/2005/8/layout/bList2#2"/>
    <dgm:cxn modelId="{B5EEE3E3-F32B-40C3-9334-FC4DCE1D92F1}" type="presParOf" srcId="{3AAB4528-1F73-43F6-B6A2-5501F3F0D59E}" destId="{3BC334B9-5E84-48AD-BD25-92C50BD14212}" srcOrd="0" destOrd="0" presId="urn:microsoft.com/office/officeart/2005/8/layout/bList2#2"/>
    <dgm:cxn modelId="{3756C547-4B5E-4669-B68D-A78D7F5583C7}" type="presParOf" srcId="{3AAB4528-1F73-43F6-B6A2-5501F3F0D59E}" destId="{E234A165-112C-47F2-81D5-2CA30C74DC8F}" srcOrd="1" destOrd="0" presId="urn:microsoft.com/office/officeart/2005/8/layout/bList2#2"/>
    <dgm:cxn modelId="{2D57D8B5-7766-459B-8989-342AACA62FB6}" type="presParOf" srcId="{3AAB4528-1F73-43F6-B6A2-5501F3F0D59E}" destId="{09F47B78-1305-4FE0-A161-66D44268B882}" srcOrd="2" destOrd="0" presId="urn:microsoft.com/office/officeart/2005/8/layout/bList2#2"/>
    <dgm:cxn modelId="{24125952-DDEA-4A4F-820F-87C782DB3117}" type="presParOf" srcId="{3AAB4528-1F73-43F6-B6A2-5501F3F0D59E}" destId="{D4B72671-4300-4F74-84B9-144D136B526B}" srcOrd="3" destOrd="0" presId="urn:microsoft.com/office/officeart/2005/8/layout/bList2#2"/>
    <dgm:cxn modelId="{4727F4F8-93AC-4D49-9D31-7AABD59781B7}" type="presParOf" srcId="{FD3AE2B7-A1C9-4449-93EA-EE5B5C4234C0}" destId="{0D8B78E3-3355-49AE-9F77-E8DE671EDF4B}" srcOrd="3" destOrd="0" presId="urn:microsoft.com/office/officeart/2005/8/layout/bList2#2"/>
    <dgm:cxn modelId="{E4216D0A-E1FE-433A-B074-432EDF6CB4E0}" type="presParOf" srcId="{FD3AE2B7-A1C9-4449-93EA-EE5B5C4234C0}" destId="{1FC84A0B-8062-4B9A-BA4E-C78256A04895}" srcOrd="4" destOrd="0" presId="urn:microsoft.com/office/officeart/2005/8/layout/bList2#2"/>
    <dgm:cxn modelId="{A0D93F91-9C2F-46D3-A38E-D7339D478A54}" type="presParOf" srcId="{1FC84A0B-8062-4B9A-BA4E-C78256A04895}" destId="{B191ADD5-7EAF-46AB-95D7-9D39FBCECCF7}" srcOrd="0" destOrd="0" presId="urn:microsoft.com/office/officeart/2005/8/layout/bList2#2"/>
    <dgm:cxn modelId="{0146FB7D-2B97-4EBB-AD8C-66DF94BCF92A}" type="presParOf" srcId="{1FC84A0B-8062-4B9A-BA4E-C78256A04895}" destId="{62F67C23-8644-4CB0-AA04-D9F323D30C22}" srcOrd="1" destOrd="0" presId="urn:microsoft.com/office/officeart/2005/8/layout/bList2#2"/>
    <dgm:cxn modelId="{302CCD86-291A-4CA0-9D57-CCFE05E31FA3}" type="presParOf" srcId="{1FC84A0B-8062-4B9A-BA4E-C78256A04895}" destId="{43151D85-7B69-49DB-9DF1-B3BECA32D17D}" srcOrd="2" destOrd="0" presId="urn:microsoft.com/office/officeart/2005/8/layout/bList2#2"/>
    <dgm:cxn modelId="{FB26199F-A0A4-45F9-AACA-8F9145FAD0EB}" type="presParOf" srcId="{1FC84A0B-8062-4B9A-BA4E-C78256A04895}" destId="{81D0248E-945A-4C89-A7E0-40810E2D62A0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C8D843-11EA-45C0-9B18-577D22A21D7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74FF36-E9DD-4ACB-94A0-4251EEC82065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400" dirty="0" smtClean="0"/>
            <a:t>Перевод руководителя или работника в предусмотренном законодательством Российской Федерации порядке на должность, предусматривающую выполнение трудовых функций, не связанных с конфликтом интересов </a:t>
          </a:r>
          <a:endParaRPr lang="ru-RU" sz="1400" dirty="0"/>
        </a:p>
      </dgm:t>
    </dgm:pt>
    <dgm:pt modelId="{D272EC88-053F-4F2C-859D-8681CB5D21A2}" type="parTrans" cxnId="{E643661A-73BC-4F2B-BFD4-259BD30B881C}">
      <dgm:prSet/>
      <dgm:spPr/>
      <dgm:t>
        <a:bodyPr/>
        <a:lstStyle/>
        <a:p>
          <a:endParaRPr lang="ru-RU"/>
        </a:p>
      </dgm:t>
    </dgm:pt>
    <dgm:pt modelId="{AA23ABD5-55F7-47CF-8707-23D25E84C102}" type="sibTrans" cxnId="{E643661A-73BC-4F2B-BFD4-259BD30B881C}">
      <dgm:prSet/>
      <dgm:spPr/>
      <dgm:t>
        <a:bodyPr/>
        <a:lstStyle/>
        <a:p>
          <a:endParaRPr lang="ru-RU"/>
        </a:p>
      </dgm:t>
    </dgm:pt>
    <dgm:pt modelId="{FAA3AED9-16A3-4FE1-902D-83CF87F75519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ru-RU" sz="1400" dirty="0" smtClean="0"/>
            <a:t>Расторжение трудового договора с руководителем/работником по инициативе Учреждения при наличии дисциплинарного проступка, в порядке и на условиях, предусмотренных трудовым законодательством Российской Федерации.</a:t>
          </a:r>
          <a:endParaRPr lang="ru-RU" sz="1400" dirty="0"/>
        </a:p>
      </dgm:t>
    </dgm:pt>
    <dgm:pt modelId="{A6FA1313-103B-4AB7-AE95-E4571735D7CA}" type="parTrans" cxnId="{678340D9-7D28-43A9-896F-4265B3C4CDE1}">
      <dgm:prSet/>
      <dgm:spPr/>
      <dgm:t>
        <a:bodyPr/>
        <a:lstStyle/>
        <a:p>
          <a:endParaRPr lang="ru-RU"/>
        </a:p>
      </dgm:t>
    </dgm:pt>
    <dgm:pt modelId="{857C6B5C-AE6A-4DED-A125-FF7E8A5FDB0F}" type="sibTrans" cxnId="{678340D9-7D28-43A9-896F-4265B3C4CDE1}">
      <dgm:prSet/>
      <dgm:spPr/>
      <dgm:t>
        <a:bodyPr/>
        <a:lstStyle/>
        <a:p>
          <a:endParaRPr lang="ru-RU"/>
        </a:p>
      </dgm:t>
    </dgm:pt>
    <dgm:pt modelId="{2D1521AA-7C84-4C9B-A237-512A63BFC2F3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ru-RU" sz="1400" dirty="0" smtClean="0"/>
            <a:t>Данный перечень форм урегулирования конфликта интересов не является исчерпывающим</a:t>
          </a:r>
          <a:endParaRPr lang="ru-RU" sz="1400" dirty="0"/>
        </a:p>
      </dgm:t>
    </dgm:pt>
    <dgm:pt modelId="{36F3648E-F439-48C2-9657-8EE8315C1671}" type="parTrans" cxnId="{1825D0B2-AB81-46FD-A48F-8B6494C4593E}">
      <dgm:prSet/>
      <dgm:spPr/>
      <dgm:t>
        <a:bodyPr/>
        <a:lstStyle/>
        <a:p>
          <a:endParaRPr lang="ru-RU"/>
        </a:p>
      </dgm:t>
    </dgm:pt>
    <dgm:pt modelId="{DD75F0C5-B561-465C-8D21-D701017F37A5}" type="sibTrans" cxnId="{1825D0B2-AB81-46FD-A48F-8B6494C4593E}">
      <dgm:prSet/>
      <dgm:spPr/>
      <dgm:t>
        <a:bodyPr/>
        <a:lstStyle/>
        <a:p>
          <a:endParaRPr lang="ru-RU"/>
        </a:p>
      </dgm:t>
    </dgm:pt>
    <dgm:pt modelId="{0AD11435-863F-48C9-A325-F6F8D1513793}">
      <dgm:prSet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dirty="0" smtClean="0"/>
            <a:t>Отстранение руководителя/работника постоянно или временно от участия в обсуждении и процессе принятия решений по вопросам, которые находятся или могут находиться под влиянием конфликта </a:t>
          </a:r>
          <a:endParaRPr lang="ru-RU" sz="1600" dirty="0"/>
        </a:p>
      </dgm:t>
    </dgm:pt>
    <dgm:pt modelId="{C16EE597-09A7-472F-B235-1F37ADD6E825}" type="parTrans" cxnId="{B4B8D0B9-2C7A-47AE-B7FE-CCE00B6E0AAD}">
      <dgm:prSet/>
      <dgm:spPr/>
      <dgm:t>
        <a:bodyPr/>
        <a:lstStyle/>
        <a:p>
          <a:endParaRPr lang="ru-RU"/>
        </a:p>
      </dgm:t>
    </dgm:pt>
    <dgm:pt modelId="{E63F05D2-620C-46D8-9535-F6D7A3866DA6}" type="sibTrans" cxnId="{B4B8D0B9-2C7A-47AE-B7FE-CCE00B6E0AAD}">
      <dgm:prSet/>
      <dgm:spPr/>
      <dgm:t>
        <a:bodyPr/>
        <a:lstStyle/>
        <a:p>
          <a:endParaRPr lang="ru-RU"/>
        </a:p>
      </dgm:t>
    </dgm:pt>
    <dgm:pt modelId="{14E93AD5-C37B-4E10-8BF8-7FCAFA8CC049}">
      <dgm:prSet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1400" dirty="0" smtClean="0"/>
            <a:t>Пересмотр или изменение круга обязанностей и трудовых функций руководителя/работника Учреждения в предусмотренном законодательством Российской Федерации порядке</a:t>
          </a:r>
          <a:endParaRPr lang="ru-RU" sz="1400" dirty="0"/>
        </a:p>
      </dgm:t>
    </dgm:pt>
    <dgm:pt modelId="{5347E4F0-536C-43F0-B061-A31F6D7B01A1}" type="parTrans" cxnId="{22361593-7CD8-4C72-AC25-95981BA65608}">
      <dgm:prSet/>
      <dgm:spPr/>
      <dgm:t>
        <a:bodyPr/>
        <a:lstStyle/>
        <a:p>
          <a:endParaRPr lang="ru-RU"/>
        </a:p>
      </dgm:t>
    </dgm:pt>
    <dgm:pt modelId="{DAD67D30-917E-4667-A4C1-A3E6F70193F4}" type="sibTrans" cxnId="{22361593-7CD8-4C72-AC25-95981BA65608}">
      <dgm:prSet/>
      <dgm:spPr/>
      <dgm:t>
        <a:bodyPr/>
        <a:lstStyle/>
        <a:p>
          <a:endParaRPr lang="ru-RU"/>
        </a:p>
      </dgm:t>
    </dgm:pt>
    <dgm:pt modelId="{9E5B409A-FFED-46F2-BC7E-6CA833CDAC67}" type="pres">
      <dgm:prSet presAssocID="{00C8D843-11EA-45C0-9B18-577D22A21D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A81FED-C66B-4D04-951D-03DB15CF4206}" type="pres">
      <dgm:prSet presAssocID="{0AD11435-863F-48C9-A325-F6F8D1513793}" presName="vertOne" presStyleCnt="0"/>
      <dgm:spPr/>
    </dgm:pt>
    <dgm:pt modelId="{188F698D-D01C-49BB-A961-429AC9B3FD9B}" type="pres">
      <dgm:prSet presAssocID="{0AD11435-863F-48C9-A325-F6F8D1513793}" presName="txOne" presStyleLbl="node0" presStyleIdx="0" presStyleCnt="1" custScaleY="60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A17BC-B0C5-4AB2-8E57-0E94D7B328DF}" type="pres">
      <dgm:prSet presAssocID="{0AD11435-863F-48C9-A325-F6F8D1513793}" presName="parTransOne" presStyleCnt="0"/>
      <dgm:spPr/>
    </dgm:pt>
    <dgm:pt modelId="{BE3DB096-77A9-4186-9F62-B71C38AF4DF3}" type="pres">
      <dgm:prSet presAssocID="{0AD11435-863F-48C9-A325-F6F8D1513793}" presName="horzOne" presStyleCnt="0"/>
      <dgm:spPr/>
    </dgm:pt>
    <dgm:pt modelId="{681AB574-A196-4290-B3D3-DC943C3DB9E6}" type="pres">
      <dgm:prSet presAssocID="{5274FF36-E9DD-4ACB-94A0-4251EEC82065}" presName="vertTwo" presStyleCnt="0"/>
      <dgm:spPr/>
    </dgm:pt>
    <dgm:pt modelId="{C6101133-261B-482A-AA12-E0552A3361BE}" type="pres">
      <dgm:prSet presAssocID="{5274FF36-E9DD-4ACB-94A0-4251EEC82065}" presName="txTwo" presStyleLbl="node2" presStyleIdx="0" presStyleCnt="2" custScaleX="2000000" custLinFactNeighborX="-10056" custLinFactNeighborY="-1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4C6D34-F552-42D3-A3E3-8B98DB1E0E58}" type="pres">
      <dgm:prSet presAssocID="{5274FF36-E9DD-4ACB-94A0-4251EEC82065}" presName="horzTwo" presStyleCnt="0"/>
      <dgm:spPr/>
    </dgm:pt>
    <dgm:pt modelId="{0554640A-2AC8-4655-ABF2-89B7ED047A50}" type="pres">
      <dgm:prSet presAssocID="{AA23ABD5-55F7-47CF-8707-23D25E84C102}" presName="sibSpaceTwo" presStyleCnt="0"/>
      <dgm:spPr/>
    </dgm:pt>
    <dgm:pt modelId="{04A98D21-F958-4AC3-BAE5-8C79B0D3E1EF}" type="pres">
      <dgm:prSet presAssocID="{14E93AD5-C37B-4E10-8BF8-7FCAFA8CC049}" presName="vertTwo" presStyleCnt="0"/>
      <dgm:spPr/>
    </dgm:pt>
    <dgm:pt modelId="{BA346F75-1B72-46DC-BE01-4A613F5E96A2}" type="pres">
      <dgm:prSet presAssocID="{14E93AD5-C37B-4E10-8BF8-7FCAFA8CC049}" presName="txTwo" presStyleLbl="node2" presStyleIdx="1" presStyleCnt="2" custScaleX="58148" custLinFactNeighborX="3349" custLinFactNeighborY="19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599E2-83E4-4AB0-A674-15FAB9C6B318}" type="pres">
      <dgm:prSet presAssocID="{14E93AD5-C37B-4E10-8BF8-7FCAFA8CC049}" presName="parTransTwo" presStyleCnt="0"/>
      <dgm:spPr/>
    </dgm:pt>
    <dgm:pt modelId="{64B59DDC-2C41-4B1A-8659-F91B3CC81CBC}" type="pres">
      <dgm:prSet presAssocID="{14E93AD5-C37B-4E10-8BF8-7FCAFA8CC049}" presName="horzTwo" presStyleCnt="0"/>
      <dgm:spPr/>
    </dgm:pt>
    <dgm:pt modelId="{BA084423-1E1B-4D67-91D6-C3EEE84BFF82}" type="pres">
      <dgm:prSet presAssocID="{FAA3AED9-16A3-4FE1-902D-83CF87F75519}" presName="vertThree" presStyleCnt="0"/>
      <dgm:spPr/>
    </dgm:pt>
    <dgm:pt modelId="{ACB0F42B-FAC2-44A8-9F64-32EEB37253A8}" type="pres">
      <dgm:prSet presAssocID="{FAA3AED9-16A3-4FE1-902D-83CF87F75519}" presName="txThree" presStyleLbl="node3" presStyleIdx="0" presStyleCnt="2" custScaleX="2000000" custScaleY="115126" custLinFactX="-1000000" custLinFactNeighborX="-1053606" custLinFactNeighborY="27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A69DE-7780-4B9D-B2CC-2BFFEDE533D3}" type="pres">
      <dgm:prSet presAssocID="{FAA3AED9-16A3-4FE1-902D-83CF87F75519}" presName="horzThree" presStyleCnt="0"/>
      <dgm:spPr/>
    </dgm:pt>
    <dgm:pt modelId="{6C67E435-8D2E-433F-88FB-EF5AB34C19D6}" type="pres">
      <dgm:prSet presAssocID="{857C6B5C-AE6A-4DED-A125-FF7E8A5FDB0F}" presName="sibSpaceThree" presStyleCnt="0"/>
      <dgm:spPr/>
    </dgm:pt>
    <dgm:pt modelId="{9F2068E3-3E82-4764-93A4-DB6B6D55B2F5}" type="pres">
      <dgm:prSet presAssocID="{2D1521AA-7C84-4C9B-A237-512A63BFC2F3}" presName="vertThree" presStyleCnt="0"/>
      <dgm:spPr/>
    </dgm:pt>
    <dgm:pt modelId="{22CD0EB2-2E62-4EEF-8BE5-D44B2BADEC60}" type="pres">
      <dgm:prSet presAssocID="{2D1521AA-7C84-4C9B-A237-512A63BFC2F3}" presName="txThree" presStyleLbl="node3" presStyleIdx="1" presStyleCnt="2" custScaleX="1618249" custLinFactX="-900000" custLinFactNeighborX="-906161" custLinFactNeighborY="12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D0CD83-7112-441B-B417-6B6B0BB53BEA}" type="pres">
      <dgm:prSet presAssocID="{2D1521AA-7C84-4C9B-A237-512A63BFC2F3}" presName="horzThree" presStyleCnt="0"/>
      <dgm:spPr/>
    </dgm:pt>
  </dgm:ptLst>
  <dgm:cxnLst>
    <dgm:cxn modelId="{678340D9-7D28-43A9-896F-4265B3C4CDE1}" srcId="{14E93AD5-C37B-4E10-8BF8-7FCAFA8CC049}" destId="{FAA3AED9-16A3-4FE1-902D-83CF87F75519}" srcOrd="0" destOrd="0" parTransId="{A6FA1313-103B-4AB7-AE95-E4571735D7CA}" sibTransId="{857C6B5C-AE6A-4DED-A125-FF7E8A5FDB0F}"/>
    <dgm:cxn modelId="{41C31C10-A27A-45FC-B3EC-CCC38F5FF63F}" type="presOf" srcId="{2D1521AA-7C84-4C9B-A237-512A63BFC2F3}" destId="{22CD0EB2-2E62-4EEF-8BE5-D44B2BADEC60}" srcOrd="0" destOrd="0" presId="urn:microsoft.com/office/officeart/2005/8/layout/hierarchy4"/>
    <dgm:cxn modelId="{22361593-7CD8-4C72-AC25-95981BA65608}" srcId="{0AD11435-863F-48C9-A325-F6F8D1513793}" destId="{14E93AD5-C37B-4E10-8BF8-7FCAFA8CC049}" srcOrd="1" destOrd="0" parTransId="{5347E4F0-536C-43F0-B061-A31F6D7B01A1}" sibTransId="{DAD67D30-917E-4667-A4C1-A3E6F70193F4}"/>
    <dgm:cxn modelId="{AEE94AE6-6B0B-4BC9-89B4-B06923905A87}" type="presOf" srcId="{14E93AD5-C37B-4E10-8BF8-7FCAFA8CC049}" destId="{BA346F75-1B72-46DC-BE01-4A613F5E96A2}" srcOrd="0" destOrd="0" presId="urn:microsoft.com/office/officeart/2005/8/layout/hierarchy4"/>
    <dgm:cxn modelId="{B4B8D0B9-2C7A-47AE-B7FE-CCE00B6E0AAD}" srcId="{00C8D843-11EA-45C0-9B18-577D22A21D76}" destId="{0AD11435-863F-48C9-A325-F6F8D1513793}" srcOrd="0" destOrd="0" parTransId="{C16EE597-09A7-472F-B235-1F37ADD6E825}" sibTransId="{E63F05D2-620C-46D8-9535-F6D7A3866DA6}"/>
    <dgm:cxn modelId="{01808270-A212-494D-B491-2DCB24F6F7DA}" type="presOf" srcId="{FAA3AED9-16A3-4FE1-902D-83CF87F75519}" destId="{ACB0F42B-FAC2-44A8-9F64-32EEB37253A8}" srcOrd="0" destOrd="0" presId="urn:microsoft.com/office/officeart/2005/8/layout/hierarchy4"/>
    <dgm:cxn modelId="{E643661A-73BC-4F2B-BFD4-259BD30B881C}" srcId="{0AD11435-863F-48C9-A325-F6F8D1513793}" destId="{5274FF36-E9DD-4ACB-94A0-4251EEC82065}" srcOrd="0" destOrd="0" parTransId="{D272EC88-053F-4F2C-859D-8681CB5D21A2}" sibTransId="{AA23ABD5-55F7-47CF-8707-23D25E84C102}"/>
    <dgm:cxn modelId="{55A22EB9-5582-48ED-93FF-01423E47B8D5}" type="presOf" srcId="{5274FF36-E9DD-4ACB-94A0-4251EEC82065}" destId="{C6101133-261B-482A-AA12-E0552A3361BE}" srcOrd="0" destOrd="0" presId="urn:microsoft.com/office/officeart/2005/8/layout/hierarchy4"/>
    <dgm:cxn modelId="{1825D0B2-AB81-46FD-A48F-8B6494C4593E}" srcId="{14E93AD5-C37B-4E10-8BF8-7FCAFA8CC049}" destId="{2D1521AA-7C84-4C9B-A237-512A63BFC2F3}" srcOrd="1" destOrd="0" parTransId="{36F3648E-F439-48C2-9657-8EE8315C1671}" sibTransId="{DD75F0C5-B561-465C-8D21-D701017F37A5}"/>
    <dgm:cxn modelId="{BF5D12E5-BDDD-496E-AA84-62FC944BF82C}" type="presOf" srcId="{0AD11435-863F-48C9-A325-F6F8D1513793}" destId="{188F698D-D01C-49BB-A961-429AC9B3FD9B}" srcOrd="0" destOrd="0" presId="urn:microsoft.com/office/officeart/2005/8/layout/hierarchy4"/>
    <dgm:cxn modelId="{B35D55C1-2CA8-429F-87CE-3CF3470955DB}" type="presOf" srcId="{00C8D843-11EA-45C0-9B18-577D22A21D76}" destId="{9E5B409A-FFED-46F2-BC7E-6CA833CDAC67}" srcOrd="0" destOrd="0" presId="urn:microsoft.com/office/officeart/2005/8/layout/hierarchy4"/>
    <dgm:cxn modelId="{D21DEC28-7935-480E-A8E2-A99098D3EABC}" type="presParOf" srcId="{9E5B409A-FFED-46F2-BC7E-6CA833CDAC67}" destId="{85A81FED-C66B-4D04-951D-03DB15CF4206}" srcOrd="0" destOrd="0" presId="urn:microsoft.com/office/officeart/2005/8/layout/hierarchy4"/>
    <dgm:cxn modelId="{39E98EDE-52A2-4CCB-9A86-7E2501A743AC}" type="presParOf" srcId="{85A81FED-C66B-4D04-951D-03DB15CF4206}" destId="{188F698D-D01C-49BB-A961-429AC9B3FD9B}" srcOrd="0" destOrd="0" presId="urn:microsoft.com/office/officeart/2005/8/layout/hierarchy4"/>
    <dgm:cxn modelId="{3D469309-622A-4EEE-997C-8C4A345D712D}" type="presParOf" srcId="{85A81FED-C66B-4D04-951D-03DB15CF4206}" destId="{B33A17BC-B0C5-4AB2-8E57-0E94D7B328DF}" srcOrd="1" destOrd="0" presId="urn:microsoft.com/office/officeart/2005/8/layout/hierarchy4"/>
    <dgm:cxn modelId="{EC7C9C13-6615-4ED4-AB26-5A9CB21551B0}" type="presParOf" srcId="{85A81FED-C66B-4D04-951D-03DB15CF4206}" destId="{BE3DB096-77A9-4186-9F62-B71C38AF4DF3}" srcOrd="2" destOrd="0" presId="urn:microsoft.com/office/officeart/2005/8/layout/hierarchy4"/>
    <dgm:cxn modelId="{378F551C-0FD4-4D58-9DAF-D320B4CF2A51}" type="presParOf" srcId="{BE3DB096-77A9-4186-9F62-B71C38AF4DF3}" destId="{681AB574-A196-4290-B3D3-DC943C3DB9E6}" srcOrd="0" destOrd="0" presId="urn:microsoft.com/office/officeart/2005/8/layout/hierarchy4"/>
    <dgm:cxn modelId="{EA04FCA9-0879-43B7-AE17-A03D0354A131}" type="presParOf" srcId="{681AB574-A196-4290-B3D3-DC943C3DB9E6}" destId="{C6101133-261B-482A-AA12-E0552A3361BE}" srcOrd="0" destOrd="0" presId="urn:microsoft.com/office/officeart/2005/8/layout/hierarchy4"/>
    <dgm:cxn modelId="{A705ED54-FB28-4AD6-8BFA-E7966A69B935}" type="presParOf" srcId="{681AB574-A196-4290-B3D3-DC943C3DB9E6}" destId="{BE4C6D34-F552-42D3-A3E3-8B98DB1E0E58}" srcOrd="1" destOrd="0" presId="urn:microsoft.com/office/officeart/2005/8/layout/hierarchy4"/>
    <dgm:cxn modelId="{B45E9928-FE9B-40BC-837C-05374D1A3E4B}" type="presParOf" srcId="{BE3DB096-77A9-4186-9F62-B71C38AF4DF3}" destId="{0554640A-2AC8-4655-ABF2-89B7ED047A50}" srcOrd="1" destOrd="0" presId="urn:microsoft.com/office/officeart/2005/8/layout/hierarchy4"/>
    <dgm:cxn modelId="{A8C8D3D4-9E29-44AC-BD85-7EBC4BB801A5}" type="presParOf" srcId="{BE3DB096-77A9-4186-9F62-B71C38AF4DF3}" destId="{04A98D21-F958-4AC3-BAE5-8C79B0D3E1EF}" srcOrd="2" destOrd="0" presId="urn:microsoft.com/office/officeart/2005/8/layout/hierarchy4"/>
    <dgm:cxn modelId="{7309F608-2E1E-4B61-82C8-12A215D07717}" type="presParOf" srcId="{04A98D21-F958-4AC3-BAE5-8C79B0D3E1EF}" destId="{BA346F75-1B72-46DC-BE01-4A613F5E96A2}" srcOrd="0" destOrd="0" presId="urn:microsoft.com/office/officeart/2005/8/layout/hierarchy4"/>
    <dgm:cxn modelId="{81BA513F-969A-4FF6-96F8-3310357C9E33}" type="presParOf" srcId="{04A98D21-F958-4AC3-BAE5-8C79B0D3E1EF}" destId="{C02599E2-83E4-4AB0-A674-15FAB9C6B318}" srcOrd="1" destOrd="0" presId="urn:microsoft.com/office/officeart/2005/8/layout/hierarchy4"/>
    <dgm:cxn modelId="{44AEFDB1-A53F-4C54-B3AE-5A01BB435D3D}" type="presParOf" srcId="{04A98D21-F958-4AC3-BAE5-8C79B0D3E1EF}" destId="{64B59DDC-2C41-4B1A-8659-F91B3CC81CBC}" srcOrd="2" destOrd="0" presId="urn:microsoft.com/office/officeart/2005/8/layout/hierarchy4"/>
    <dgm:cxn modelId="{C70C1BBD-06BE-4A0C-A59F-A7FB6FEC4FCC}" type="presParOf" srcId="{64B59DDC-2C41-4B1A-8659-F91B3CC81CBC}" destId="{BA084423-1E1B-4D67-91D6-C3EEE84BFF82}" srcOrd="0" destOrd="0" presId="urn:microsoft.com/office/officeart/2005/8/layout/hierarchy4"/>
    <dgm:cxn modelId="{2996C01B-2FF0-42AD-9C79-70A317710C0B}" type="presParOf" srcId="{BA084423-1E1B-4D67-91D6-C3EEE84BFF82}" destId="{ACB0F42B-FAC2-44A8-9F64-32EEB37253A8}" srcOrd="0" destOrd="0" presId="urn:microsoft.com/office/officeart/2005/8/layout/hierarchy4"/>
    <dgm:cxn modelId="{35E32BF0-9ABD-4D57-91AD-23F204B6DDCC}" type="presParOf" srcId="{BA084423-1E1B-4D67-91D6-C3EEE84BFF82}" destId="{1EEA69DE-7780-4B9D-B2CC-2BFFEDE533D3}" srcOrd="1" destOrd="0" presId="urn:microsoft.com/office/officeart/2005/8/layout/hierarchy4"/>
    <dgm:cxn modelId="{8A8140D4-40B6-4568-98A4-EBF01ADA7998}" type="presParOf" srcId="{64B59DDC-2C41-4B1A-8659-F91B3CC81CBC}" destId="{6C67E435-8D2E-433F-88FB-EF5AB34C19D6}" srcOrd="1" destOrd="0" presId="urn:microsoft.com/office/officeart/2005/8/layout/hierarchy4"/>
    <dgm:cxn modelId="{4B37BB4B-DB39-4EB7-8674-5745B1D9DADE}" type="presParOf" srcId="{64B59DDC-2C41-4B1A-8659-F91B3CC81CBC}" destId="{9F2068E3-3E82-4764-93A4-DB6B6D55B2F5}" srcOrd="2" destOrd="0" presId="urn:microsoft.com/office/officeart/2005/8/layout/hierarchy4"/>
    <dgm:cxn modelId="{446036AD-E989-4E53-8725-1738B6580783}" type="presParOf" srcId="{9F2068E3-3E82-4764-93A4-DB6B6D55B2F5}" destId="{22CD0EB2-2E62-4EEF-8BE5-D44B2BADEC60}" srcOrd="0" destOrd="0" presId="urn:microsoft.com/office/officeart/2005/8/layout/hierarchy4"/>
    <dgm:cxn modelId="{9BC61884-2962-4DB0-8973-73A8E1C314D0}" type="presParOf" srcId="{9F2068E3-3E82-4764-93A4-DB6B6D55B2F5}" destId="{69D0CD83-7112-441B-B417-6B6B0BB53BE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B814AA-DE32-448C-B674-778757EC24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8285D69-84CF-4807-B434-AA99A05FC82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В состав Комиссии входят председатель комиссии, его заместитель, секретарь (из членов комиссии) и члены Комиссии. Все члены Комиссии при принятии решений обладают равными правами. В отсутствие председателя Комиссии его обязанности исполняет заместитель председателя Комиссии</a:t>
          </a:r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1E74AA6C-1421-4982-9993-F750EE4CEFC3}" type="parTrans" cxnId="{5871114B-D33D-47A1-94A2-B7F6C801F0ED}">
      <dgm:prSet/>
      <dgm:spPr/>
      <dgm:t>
        <a:bodyPr/>
        <a:lstStyle/>
        <a:p>
          <a:endParaRPr lang="ru-RU"/>
        </a:p>
      </dgm:t>
    </dgm:pt>
    <dgm:pt modelId="{324B0D76-385C-4089-A806-35C0D09C0E0D}" type="sibTrans" cxnId="{5871114B-D33D-47A1-94A2-B7F6C801F0ED}">
      <dgm:prSet/>
      <dgm:spPr/>
      <dgm:t>
        <a:bodyPr/>
        <a:lstStyle/>
        <a:p>
          <a:endParaRPr lang="ru-RU"/>
        </a:p>
      </dgm:t>
    </dgm:pt>
    <dgm:pt modelId="{000313D5-497A-4C49-9CE4-14F6C46F3C7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Состав Комиссии формируется таким образом, чтобы исключить возможность возникновения конфликта интересов, который мог бы повлиять на принимаемые Комиссией решения</a:t>
          </a:r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A5D12AA2-858C-4D97-A6FA-659DFEC5279B}" type="parTrans" cxnId="{9098A7EC-3B66-4E2F-9770-45A40EFE0DE3}">
      <dgm:prSet/>
      <dgm:spPr/>
      <dgm:t>
        <a:bodyPr/>
        <a:lstStyle/>
        <a:p>
          <a:endParaRPr lang="ru-RU"/>
        </a:p>
      </dgm:t>
    </dgm:pt>
    <dgm:pt modelId="{AF7E29EB-E1D5-4BC4-9CD1-4A1D66078CF2}" type="sibTrans" cxnId="{9098A7EC-3B66-4E2F-9770-45A40EFE0DE3}">
      <dgm:prSet/>
      <dgm:spPr/>
      <dgm:t>
        <a:bodyPr/>
        <a:lstStyle/>
        <a:p>
          <a:endParaRPr lang="ru-RU"/>
        </a:p>
      </dgm:t>
    </dgm:pt>
    <dgm:pt modelId="{DEA4B9F3-3015-4FE5-A1F4-172251E0291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В заседаниях Комиссии с правом совещательного голоса могут участвовать:</a:t>
          </a:r>
        </a:p>
        <a:p>
          <a:r>
            <a:rPr lang="ru-RU" sz="12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а) непосредственный руководитель работников, в отношении которых Комиссией рассматривается вопрос о соблюдении норм корпоративной этики, стандартов корпоративного поведения и/или требований об урегулировании конфликта интересов</a:t>
          </a:r>
        </a:p>
        <a:p>
          <a:pPr algn="just"/>
          <a:r>
            <a:rPr lang="ru-RU" sz="12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)</a:t>
          </a:r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6609D0CB-2ACD-4EF6-9209-806347B5A82F}" type="parTrans" cxnId="{0C98BBE0-1CBB-4004-A62B-2A20D99EB5C5}">
      <dgm:prSet/>
      <dgm:spPr/>
      <dgm:t>
        <a:bodyPr/>
        <a:lstStyle/>
        <a:p>
          <a:endParaRPr lang="ru-RU"/>
        </a:p>
      </dgm:t>
    </dgm:pt>
    <dgm:pt modelId="{DB7213CE-3B39-4E5C-AE8B-75FF73402F27}" type="sibTrans" cxnId="{0C98BBE0-1CBB-4004-A62B-2A20D99EB5C5}">
      <dgm:prSet/>
      <dgm:spPr/>
      <dgm:t>
        <a:bodyPr/>
        <a:lstStyle/>
        <a:p>
          <a:endParaRPr lang="ru-RU"/>
        </a:p>
      </dgm:t>
    </dgm:pt>
    <dgm:pt modelId="{4856FBEC-F03A-4524-8FB4-4E3F3CC74C96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б) другие работники Учреждения, которые могут дать пояснения по вопросам, рассматриваемым на заседании Комиссии, - по решению председателя Комиссии, принимаемому в каждом конкретном случае отдельно</a:t>
          </a:r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46212FD2-3349-43ED-A194-820666221CE3}" type="parTrans" cxnId="{487C2AD7-38F6-4B1E-9331-233B11EB2DDE}">
      <dgm:prSet/>
      <dgm:spPr/>
      <dgm:t>
        <a:bodyPr/>
        <a:lstStyle/>
        <a:p>
          <a:endParaRPr lang="ru-RU"/>
        </a:p>
      </dgm:t>
    </dgm:pt>
    <dgm:pt modelId="{F00D7304-3E86-4652-BD18-CF4DA98F8BAC}" type="sibTrans" cxnId="{487C2AD7-38F6-4B1E-9331-233B11EB2DDE}">
      <dgm:prSet/>
      <dgm:spPr/>
      <dgm:t>
        <a:bodyPr/>
        <a:lstStyle/>
        <a:p>
          <a:endParaRPr lang="ru-RU"/>
        </a:p>
      </dgm:t>
    </dgm:pt>
    <dgm:pt modelId="{767573BF-4AF3-4CE6-A7B3-CB57CF20B767}">
      <dgm:prSet custT="1"/>
      <dgm:spPr/>
      <dgm:t>
        <a:bodyPr/>
        <a:lstStyle/>
        <a:p>
          <a:pPr algn="just"/>
          <a:r>
            <a:rPr lang="ru-RU" sz="12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По итогам заседания Комиссии оформляет протокол, который подписывается председательствующим лицом и секретарем Комиссии. Члены Комиссии вправе письменно изложить свое особое мнение, которое приобщается к протоколу заседания Комиссии</a:t>
          </a:r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97CDD70C-5775-4E2D-ADC1-0A1C416F6386}" type="parTrans" cxnId="{F6C9309F-6B73-4930-AD79-6FAC9F621E89}">
      <dgm:prSet/>
      <dgm:spPr/>
      <dgm:t>
        <a:bodyPr/>
        <a:lstStyle/>
        <a:p>
          <a:endParaRPr lang="ru-RU"/>
        </a:p>
      </dgm:t>
    </dgm:pt>
    <dgm:pt modelId="{83DD67BF-AC9C-4134-B869-5D7EB9D964DF}" type="sibTrans" cxnId="{F6C9309F-6B73-4930-AD79-6FAC9F621E89}">
      <dgm:prSet/>
      <dgm:spPr/>
      <dgm:t>
        <a:bodyPr/>
        <a:lstStyle/>
        <a:p>
          <a:endParaRPr lang="ru-RU"/>
        </a:p>
      </dgm:t>
    </dgm:pt>
    <dgm:pt modelId="{97A0239A-E620-4774-B8BB-670FC6510800}" type="pres">
      <dgm:prSet presAssocID="{46B814AA-DE32-448C-B674-778757EC24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F7D89EC-819D-48E3-A754-D22395ACD3DE}" type="pres">
      <dgm:prSet presAssocID="{46B814AA-DE32-448C-B674-778757EC2401}" presName="Name1" presStyleCnt="0"/>
      <dgm:spPr/>
    </dgm:pt>
    <dgm:pt modelId="{798F1D8E-0F2F-4AB6-9EF5-37E60929E669}" type="pres">
      <dgm:prSet presAssocID="{46B814AA-DE32-448C-B674-778757EC2401}" presName="cycle" presStyleCnt="0"/>
      <dgm:spPr/>
    </dgm:pt>
    <dgm:pt modelId="{6D56C761-7FE2-4EE2-8DC3-6FFB3DBCDC2C}" type="pres">
      <dgm:prSet presAssocID="{46B814AA-DE32-448C-B674-778757EC2401}" presName="srcNode" presStyleLbl="node1" presStyleIdx="0" presStyleCnt="5"/>
      <dgm:spPr/>
    </dgm:pt>
    <dgm:pt modelId="{39415AEA-4598-491A-9ACB-D37E2C2A7D7C}" type="pres">
      <dgm:prSet presAssocID="{46B814AA-DE32-448C-B674-778757EC2401}" presName="conn" presStyleLbl="parChTrans1D2" presStyleIdx="0" presStyleCnt="1"/>
      <dgm:spPr/>
      <dgm:t>
        <a:bodyPr/>
        <a:lstStyle/>
        <a:p>
          <a:endParaRPr lang="ru-RU"/>
        </a:p>
      </dgm:t>
    </dgm:pt>
    <dgm:pt modelId="{3246023A-3449-4FB2-A7A6-BEB9B15E55F7}" type="pres">
      <dgm:prSet presAssocID="{46B814AA-DE32-448C-B674-778757EC2401}" presName="extraNode" presStyleLbl="node1" presStyleIdx="0" presStyleCnt="5"/>
      <dgm:spPr/>
    </dgm:pt>
    <dgm:pt modelId="{2919E96E-A06E-434B-AEFE-6696BE641A75}" type="pres">
      <dgm:prSet presAssocID="{46B814AA-DE32-448C-B674-778757EC2401}" presName="dstNode" presStyleLbl="node1" presStyleIdx="0" presStyleCnt="5"/>
      <dgm:spPr/>
    </dgm:pt>
    <dgm:pt modelId="{D5ECBEF0-27B4-4A7E-9D9C-55DA5D18A195}" type="pres">
      <dgm:prSet presAssocID="{58285D69-84CF-4807-B434-AA99A05FC82B}" presName="text_1" presStyleLbl="node1" presStyleIdx="0" presStyleCnt="5" custScaleY="121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4B4F-A56D-474E-BC71-6769FF9C750D}" type="pres">
      <dgm:prSet presAssocID="{58285D69-84CF-4807-B434-AA99A05FC82B}" presName="accent_1" presStyleCnt="0"/>
      <dgm:spPr/>
    </dgm:pt>
    <dgm:pt modelId="{9F4E6542-6D8A-487C-8F14-A0B66C922FCA}" type="pres">
      <dgm:prSet presAssocID="{58285D69-84CF-4807-B434-AA99A05FC82B}" presName="accentRepeatNode" presStyleLbl="solidFgAcc1" presStyleIdx="0" presStyleCnt="5"/>
      <dgm:spPr/>
    </dgm:pt>
    <dgm:pt modelId="{8BCB0B63-56DA-4721-8FDD-AB28827895AC}" type="pres">
      <dgm:prSet presAssocID="{000313D5-497A-4C49-9CE4-14F6C46F3C76}" presName="text_2" presStyleLbl="node1" presStyleIdx="1" presStyleCnt="5" custScaleY="12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1700C-A6E7-454B-8AA9-4EE26C0D7D72}" type="pres">
      <dgm:prSet presAssocID="{000313D5-497A-4C49-9CE4-14F6C46F3C76}" presName="accent_2" presStyleCnt="0"/>
      <dgm:spPr/>
    </dgm:pt>
    <dgm:pt modelId="{6906DA13-3F15-40A6-8D23-E6DD6059EFAE}" type="pres">
      <dgm:prSet presAssocID="{000313D5-497A-4C49-9CE4-14F6C46F3C76}" presName="accentRepeatNode" presStyleLbl="solidFgAcc1" presStyleIdx="1" presStyleCnt="5"/>
      <dgm:spPr/>
    </dgm:pt>
    <dgm:pt modelId="{05D9F938-7703-4B52-B291-DC34E4673D03}" type="pres">
      <dgm:prSet presAssocID="{DEA4B9F3-3015-4FE5-A1F4-172251E0291D}" presName="text_3" presStyleLbl="node1" presStyleIdx="2" presStyleCnt="5" custScaleY="12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F1BBE-9F5B-4896-9B58-3CC57110917F}" type="pres">
      <dgm:prSet presAssocID="{DEA4B9F3-3015-4FE5-A1F4-172251E0291D}" presName="accent_3" presStyleCnt="0"/>
      <dgm:spPr/>
    </dgm:pt>
    <dgm:pt modelId="{FFC7BD52-296A-49B1-BFB4-D14A7A7C6276}" type="pres">
      <dgm:prSet presAssocID="{DEA4B9F3-3015-4FE5-A1F4-172251E0291D}" presName="accentRepeatNode" presStyleLbl="solidFgAcc1" presStyleIdx="2" presStyleCnt="5"/>
      <dgm:spPr/>
    </dgm:pt>
    <dgm:pt modelId="{F96DD643-C5C7-4BBB-99E3-5A0CA978A5B9}" type="pres">
      <dgm:prSet presAssocID="{4856FBEC-F03A-4524-8FB4-4E3F3CC74C96}" presName="text_4" presStyleLbl="node1" presStyleIdx="3" presStyleCnt="5" custScaleY="136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68DE6-23E0-4D5B-9547-9CAC2A969B93}" type="pres">
      <dgm:prSet presAssocID="{4856FBEC-F03A-4524-8FB4-4E3F3CC74C96}" presName="accent_4" presStyleCnt="0"/>
      <dgm:spPr/>
    </dgm:pt>
    <dgm:pt modelId="{C68CAA92-4CBD-4D7D-BA2F-B47274A10A78}" type="pres">
      <dgm:prSet presAssocID="{4856FBEC-F03A-4524-8FB4-4E3F3CC74C96}" presName="accentRepeatNode" presStyleLbl="solidFgAcc1" presStyleIdx="3" presStyleCnt="5"/>
      <dgm:spPr/>
    </dgm:pt>
    <dgm:pt modelId="{9F95C935-5DDA-477D-BF01-08D817C25E97}" type="pres">
      <dgm:prSet presAssocID="{767573BF-4AF3-4CE6-A7B3-CB57CF20B767}" presName="text_5" presStyleLbl="node1" presStyleIdx="4" presStyleCnt="5" custScaleY="136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C6BE0-AE73-4E72-824F-8CEED1A9311D}" type="pres">
      <dgm:prSet presAssocID="{767573BF-4AF3-4CE6-A7B3-CB57CF20B767}" presName="accent_5" presStyleCnt="0"/>
      <dgm:spPr/>
    </dgm:pt>
    <dgm:pt modelId="{7B0993F9-2F80-4835-BB28-BAAA9C998CAE}" type="pres">
      <dgm:prSet presAssocID="{767573BF-4AF3-4CE6-A7B3-CB57CF20B767}" presName="accentRepeatNode" presStyleLbl="solidFgAcc1" presStyleIdx="4" presStyleCnt="5"/>
      <dgm:spPr/>
    </dgm:pt>
  </dgm:ptLst>
  <dgm:cxnLst>
    <dgm:cxn modelId="{9098A7EC-3B66-4E2F-9770-45A40EFE0DE3}" srcId="{46B814AA-DE32-448C-B674-778757EC2401}" destId="{000313D5-497A-4C49-9CE4-14F6C46F3C76}" srcOrd="1" destOrd="0" parTransId="{A5D12AA2-858C-4D97-A6FA-659DFEC5279B}" sibTransId="{AF7E29EB-E1D5-4BC4-9CD1-4A1D66078CF2}"/>
    <dgm:cxn modelId="{5871114B-D33D-47A1-94A2-B7F6C801F0ED}" srcId="{46B814AA-DE32-448C-B674-778757EC2401}" destId="{58285D69-84CF-4807-B434-AA99A05FC82B}" srcOrd="0" destOrd="0" parTransId="{1E74AA6C-1421-4982-9993-F750EE4CEFC3}" sibTransId="{324B0D76-385C-4089-A806-35C0D09C0E0D}"/>
    <dgm:cxn modelId="{229BF970-CD2C-48EA-A2E1-EC11B0161F7B}" type="presOf" srcId="{58285D69-84CF-4807-B434-AA99A05FC82B}" destId="{D5ECBEF0-27B4-4A7E-9D9C-55DA5D18A195}" srcOrd="0" destOrd="0" presId="urn:microsoft.com/office/officeart/2008/layout/VerticalCurvedList"/>
    <dgm:cxn modelId="{8E684963-319E-464E-B9A3-797569CB9905}" type="presOf" srcId="{324B0D76-385C-4089-A806-35C0D09C0E0D}" destId="{39415AEA-4598-491A-9ACB-D37E2C2A7D7C}" srcOrd="0" destOrd="0" presId="urn:microsoft.com/office/officeart/2008/layout/VerticalCurvedList"/>
    <dgm:cxn modelId="{487C2AD7-38F6-4B1E-9331-233B11EB2DDE}" srcId="{46B814AA-DE32-448C-B674-778757EC2401}" destId="{4856FBEC-F03A-4524-8FB4-4E3F3CC74C96}" srcOrd="3" destOrd="0" parTransId="{46212FD2-3349-43ED-A194-820666221CE3}" sibTransId="{F00D7304-3E86-4652-BD18-CF4DA98F8BAC}"/>
    <dgm:cxn modelId="{38B972FB-AF9C-44D2-93E1-8664F35039AF}" type="presOf" srcId="{DEA4B9F3-3015-4FE5-A1F4-172251E0291D}" destId="{05D9F938-7703-4B52-B291-DC34E4673D03}" srcOrd="0" destOrd="0" presId="urn:microsoft.com/office/officeart/2008/layout/VerticalCurvedList"/>
    <dgm:cxn modelId="{F6C9309F-6B73-4930-AD79-6FAC9F621E89}" srcId="{46B814AA-DE32-448C-B674-778757EC2401}" destId="{767573BF-4AF3-4CE6-A7B3-CB57CF20B767}" srcOrd="4" destOrd="0" parTransId="{97CDD70C-5775-4E2D-ADC1-0A1C416F6386}" sibTransId="{83DD67BF-AC9C-4134-B869-5D7EB9D964DF}"/>
    <dgm:cxn modelId="{0C98BBE0-1CBB-4004-A62B-2A20D99EB5C5}" srcId="{46B814AA-DE32-448C-B674-778757EC2401}" destId="{DEA4B9F3-3015-4FE5-A1F4-172251E0291D}" srcOrd="2" destOrd="0" parTransId="{6609D0CB-2ACD-4EF6-9209-806347B5A82F}" sibTransId="{DB7213CE-3B39-4E5C-AE8B-75FF73402F27}"/>
    <dgm:cxn modelId="{19EB5864-53C1-47D1-AD1F-7F5EC05740BB}" type="presOf" srcId="{767573BF-4AF3-4CE6-A7B3-CB57CF20B767}" destId="{9F95C935-5DDA-477D-BF01-08D817C25E97}" srcOrd="0" destOrd="0" presId="urn:microsoft.com/office/officeart/2008/layout/VerticalCurvedList"/>
    <dgm:cxn modelId="{3DE00C41-0EA4-4768-B7D2-E752D0A59407}" type="presOf" srcId="{000313D5-497A-4C49-9CE4-14F6C46F3C76}" destId="{8BCB0B63-56DA-4721-8FDD-AB28827895AC}" srcOrd="0" destOrd="0" presId="urn:microsoft.com/office/officeart/2008/layout/VerticalCurvedList"/>
    <dgm:cxn modelId="{E841E6BD-098F-483A-B32D-DC955A88753D}" type="presOf" srcId="{46B814AA-DE32-448C-B674-778757EC2401}" destId="{97A0239A-E620-4774-B8BB-670FC6510800}" srcOrd="0" destOrd="0" presId="urn:microsoft.com/office/officeart/2008/layout/VerticalCurvedList"/>
    <dgm:cxn modelId="{DF56B877-244C-40F8-9AC9-E901EA2FA655}" type="presOf" srcId="{4856FBEC-F03A-4524-8FB4-4E3F3CC74C96}" destId="{F96DD643-C5C7-4BBB-99E3-5A0CA978A5B9}" srcOrd="0" destOrd="0" presId="urn:microsoft.com/office/officeart/2008/layout/VerticalCurvedList"/>
    <dgm:cxn modelId="{1EE728E3-F12D-4277-B374-44B08E271FD0}" type="presParOf" srcId="{97A0239A-E620-4774-B8BB-670FC6510800}" destId="{0F7D89EC-819D-48E3-A754-D22395ACD3DE}" srcOrd="0" destOrd="0" presId="urn:microsoft.com/office/officeart/2008/layout/VerticalCurvedList"/>
    <dgm:cxn modelId="{26A50525-0965-42B5-A31D-19B2BAB71A80}" type="presParOf" srcId="{0F7D89EC-819D-48E3-A754-D22395ACD3DE}" destId="{798F1D8E-0F2F-4AB6-9EF5-37E60929E669}" srcOrd="0" destOrd="0" presId="urn:microsoft.com/office/officeart/2008/layout/VerticalCurvedList"/>
    <dgm:cxn modelId="{7535DC35-DD4C-496F-BA40-91AF560CC211}" type="presParOf" srcId="{798F1D8E-0F2F-4AB6-9EF5-37E60929E669}" destId="{6D56C761-7FE2-4EE2-8DC3-6FFB3DBCDC2C}" srcOrd="0" destOrd="0" presId="urn:microsoft.com/office/officeart/2008/layout/VerticalCurvedList"/>
    <dgm:cxn modelId="{C6C8A17F-4C98-4126-91EB-36443D0F7AF7}" type="presParOf" srcId="{798F1D8E-0F2F-4AB6-9EF5-37E60929E669}" destId="{39415AEA-4598-491A-9ACB-D37E2C2A7D7C}" srcOrd="1" destOrd="0" presId="urn:microsoft.com/office/officeart/2008/layout/VerticalCurvedList"/>
    <dgm:cxn modelId="{F71958BF-89BF-4077-9323-66F1BA6A0D65}" type="presParOf" srcId="{798F1D8E-0F2F-4AB6-9EF5-37E60929E669}" destId="{3246023A-3449-4FB2-A7A6-BEB9B15E55F7}" srcOrd="2" destOrd="0" presId="urn:microsoft.com/office/officeart/2008/layout/VerticalCurvedList"/>
    <dgm:cxn modelId="{4DE9D8B0-ABF2-4254-8A3E-3C3DFAF55938}" type="presParOf" srcId="{798F1D8E-0F2F-4AB6-9EF5-37E60929E669}" destId="{2919E96E-A06E-434B-AEFE-6696BE641A75}" srcOrd="3" destOrd="0" presId="urn:microsoft.com/office/officeart/2008/layout/VerticalCurvedList"/>
    <dgm:cxn modelId="{CEBA9942-398F-4B66-955E-6B01067592C5}" type="presParOf" srcId="{0F7D89EC-819D-48E3-A754-D22395ACD3DE}" destId="{D5ECBEF0-27B4-4A7E-9D9C-55DA5D18A195}" srcOrd="1" destOrd="0" presId="urn:microsoft.com/office/officeart/2008/layout/VerticalCurvedList"/>
    <dgm:cxn modelId="{88BEF740-3311-4083-9390-7CDE1CBBA457}" type="presParOf" srcId="{0F7D89EC-819D-48E3-A754-D22395ACD3DE}" destId="{26DB4B4F-A56D-474E-BC71-6769FF9C750D}" srcOrd="2" destOrd="0" presId="urn:microsoft.com/office/officeart/2008/layout/VerticalCurvedList"/>
    <dgm:cxn modelId="{0BF54581-2E4B-46D7-A620-B5345C850B49}" type="presParOf" srcId="{26DB4B4F-A56D-474E-BC71-6769FF9C750D}" destId="{9F4E6542-6D8A-487C-8F14-A0B66C922FCA}" srcOrd="0" destOrd="0" presId="urn:microsoft.com/office/officeart/2008/layout/VerticalCurvedList"/>
    <dgm:cxn modelId="{0B895C89-10AF-47C6-9D57-8BB4A9E627A3}" type="presParOf" srcId="{0F7D89EC-819D-48E3-A754-D22395ACD3DE}" destId="{8BCB0B63-56DA-4721-8FDD-AB28827895AC}" srcOrd="3" destOrd="0" presId="urn:microsoft.com/office/officeart/2008/layout/VerticalCurvedList"/>
    <dgm:cxn modelId="{153DA92C-8027-48A0-AFC3-B2DF115FE94A}" type="presParOf" srcId="{0F7D89EC-819D-48E3-A754-D22395ACD3DE}" destId="{A541700C-A6E7-454B-8AA9-4EE26C0D7D72}" srcOrd="4" destOrd="0" presId="urn:microsoft.com/office/officeart/2008/layout/VerticalCurvedList"/>
    <dgm:cxn modelId="{4554EFA1-2BD0-4CC7-AE2C-FEBEA921F8AE}" type="presParOf" srcId="{A541700C-A6E7-454B-8AA9-4EE26C0D7D72}" destId="{6906DA13-3F15-40A6-8D23-E6DD6059EFAE}" srcOrd="0" destOrd="0" presId="urn:microsoft.com/office/officeart/2008/layout/VerticalCurvedList"/>
    <dgm:cxn modelId="{1033311D-D82B-4A2E-B82B-E910532BAAC7}" type="presParOf" srcId="{0F7D89EC-819D-48E3-A754-D22395ACD3DE}" destId="{05D9F938-7703-4B52-B291-DC34E4673D03}" srcOrd="5" destOrd="0" presId="urn:microsoft.com/office/officeart/2008/layout/VerticalCurvedList"/>
    <dgm:cxn modelId="{2F3F6F25-D78D-41ED-9177-5F04EF90E5D9}" type="presParOf" srcId="{0F7D89EC-819D-48E3-A754-D22395ACD3DE}" destId="{F5EF1BBE-9F5B-4896-9B58-3CC57110917F}" srcOrd="6" destOrd="0" presId="urn:microsoft.com/office/officeart/2008/layout/VerticalCurvedList"/>
    <dgm:cxn modelId="{F7E0835C-A96E-4010-89C1-BC48C3E77DC2}" type="presParOf" srcId="{F5EF1BBE-9F5B-4896-9B58-3CC57110917F}" destId="{FFC7BD52-296A-49B1-BFB4-D14A7A7C6276}" srcOrd="0" destOrd="0" presId="urn:microsoft.com/office/officeart/2008/layout/VerticalCurvedList"/>
    <dgm:cxn modelId="{4FB06E19-2075-4694-B3F9-D1262C09E918}" type="presParOf" srcId="{0F7D89EC-819D-48E3-A754-D22395ACD3DE}" destId="{F96DD643-C5C7-4BBB-99E3-5A0CA978A5B9}" srcOrd="7" destOrd="0" presId="urn:microsoft.com/office/officeart/2008/layout/VerticalCurvedList"/>
    <dgm:cxn modelId="{504CBC61-0CB5-4096-87F6-60D28989E93C}" type="presParOf" srcId="{0F7D89EC-819D-48E3-A754-D22395ACD3DE}" destId="{CE368DE6-23E0-4D5B-9547-9CAC2A969B93}" srcOrd="8" destOrd="0" presId="urn:microsoft.com/office/officeart/2008/layout/VerticalCurvedList"/>
    <dgm:cxn modelId="{7717CA2A-D071-40B7-935F-6218788CACC7}" type="presParOf" srcId="{CE368DE6-23E0-4D5B-9547-9CAC2A969B93}" destId="{C68CAA92-4CBD-4D7D-BA2F-B47274A10A78}" srcOrd="0" destOrd="0" presId="urn:microsoft.com/office/officeart/2008/layout/VerticalCurvedList"/>
    <dgm:cxn modelId="{0053F0FB-05E9-44E4-80B1-DDEAF827293F}" type="presParOf" srcId="{0F7D89EC-819D-48E3-A754-D22395ACD3DE}" destId="{9F95C935-5DDA-477D-BF01-08D817C25E97}" srcOrd="9" destOrd="0" presId="urn:microsoft.com/office/officeart/2008/layout/VerticalCurvedList"/>
    <dgm:cxn modelId="{2AA49CA6-0795-4646-872D-D5CF4904F192}" type="presParOf" srcId="{0F7D89EC-819D-48E3-A754-D22395ACD3DE}" destId="{85DC6BE0-AE73-4E72-824F-8CEED1A9311D}" srcOrd="10" destOrd="0" presId="urn:microsoft.com/office/officeart/2008/layout/VerticalCurvedList"/>
    <dgm:cxn modelId="{C91A357C-13BB-4DE0-B61C-563D274C163E}" type="presParOf" srcId="{85DC6BE0-AE73-4E72-824F-8CEED1A9311D}" destId="{7B0993F9-2F80-4835-BB28-BAAA9C998C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7F9D9F-7FA6-45F8-B47D-B19E2128D44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66D958-4F78-420A-A432-30DBC7288FD3}">
      <dgm:prSet phldrT="[Текст]" custT="1"/>
      <dgm:spPr/>
      <dgm:t>
        <a:bodyPr/>
        <a:lstStyle/>
        <a:p>
          <a:r>
            <a:rPr lang="ru-RU" sz="1400" dirty="0" smtClean="0"/>
            <a:t>Контроль за исполнением принятых Комиссией решений осуществляет работник, ответственный за профилактику коррупции,</a:t>
          </a:r>
          <a:endParaRPr lang="ru-RU" sz="1400" dirty="0"/>
        </a:p>
      </dgm:t>
    </dgm:pt>
    <dgm:pt modelId="{E0C5B71D-C818-48D3-89F1-678A5DADDBA4}" type="parTrans" cxnId="{C832B404-68D2-4CC9-96FA-F9DBC2AF917D}">
      <dgm:prSet/>
      <dgm:spPr/>
      <dgm:t>
        <a:bodyPr/>
        <a:lstStyle/>
        <a:p>
          <a:endParaRPr lang="ru-RU"/>
        </a:p>
      </dgm:t>
    </dgm:pt>
    <dgm:pt modelId="{B6A8C764-83EF-4103-8997-50E6AE458DED}" type="sibTrans" cxnId="{C832B404-68D2-4CC9-96FA-F9DBC2AF917D}">
      <dgm:prSet/>
      <dgm:spPr/>
      <dgm:t>
        <a:bodyPr/>
        <a:lstStyle/>
        <a:p>
          <a:endParaRPr lang="ru-RU"/>
        </a:p>
      </dgm:t>
    </dgm:pt>
    <dgm:pt modelId="{94F0D59A-AA2F-4ACC-8F7E-DBA78FDBFCFC}">
      <dgm:prSet phldrT="[Текст]" custT="1"/>
      <dgm:spPr/>
      <dgm:t>
        <a:bodyPr/>
        <a:lstStyle/>
        <a:p>
          <a:r>
            <a:rPr lang="ru-RU" sz="1200" dirty="0" smtClean="0"/>
            <a:t>Работа Комиссии строится с учетом изложенных в Положении порядка формирования Комиссии, регламента работы Комиссии, порядка принятия и оформления решений Комиссии</a:t>
          </a:r>
          <a:endParaRPr lang="ru-RU" sz="1200" dirty="0"/>
        </a:p>
      </dgm:t>
    </dgm:pt>
    <dgm:pt modelId="{A04C5299-3820-410E-81F4-A361076F5633}" type="parTrans" cxnId="{D1503D14-D96D-4F9A-9986-47D1739B8D0B}">
      <dgm:prSet/>
      <dgm:spPr/>
      <dgm:t>
        <a:bodyPr/>
        <a:lstStyle/>
        <a:p>
          <a:endParaRPr lang="ru-RU"/>
        </a:p>
      </dgm:t>
    </dgm:pt>
    <dgm:pt modelId="{FA13D20B-B2C2-4B05-BF86-75AD9E0F526D}" type="sibTrans" cxnId="{D1503D14-D96D-4F9A-9986-47D1739B8D0B}">
      <dgm:prSet/>
      <dgm:spPr/>
      <dgm:t>
        <a:bodyPr/>
        <a:lstStyle/>
        <a:p>
          <a:endParaRPr lang="ru-RU"/>
        </a:p>
      </dgm:t>
    </dgm:pt>
    <dgm:pt modelId="{B2DEF091-FA15-4171-A9BA-85957E36514A}">
      <dgm:prSet phldrT="[Текст]" custT="1"/>
      <dgm:spPr/>
      <dgm:t>
        <a:bodyPr/>
        <a:lstStyle/>
        <a:p>
          <a:r>
            <a:rPr lang="ru-RU" sz="1200" dirty="0" smtClean="0"/>
            <a:t>Комиссия в обязательном порядке не позднее пяти рабочих дней с даты заседания  представляет Протокол руководству Учреждения </a:t>
          </a:r>
          <a:endParaRPr lang="ru-RU" sz="1200" dirty="0"/>
        </a:p>
      </dgm:t>
    </dgm:pt>
    <dgm:pt modelId="{E85AC53E-78E5-4016-B148-D839D6C068C3}" type="parTrans" cxnId="{43FDCCA6-C8A4-4FE4-8771-D0A1C8106F5E}">
      <dgm:prSet/>
      <dgm:spPr/>
      <dgm:t>
        <a:bodyPr/>
        <a:lstStyle/>
        <a:p>
          <a:endParaRPr lang="ru-RU"/>
        </a:p>
      </dgm:t>
    </dgm:pt>
    <dgm:pt modelId="{44DDD4B2-BF80-49E9-8A25-633B09F4D237}" type="sibTrans" cxnId="{43FDCCA6-C8A4-4FE4-8771-D0A1C8106F5E}">
      <dgm:prSet/>
      <dgm:spPr/>
      <dgm:t>
        <a:bodyPr/>
        <a:lstStyle/>
        <a:p>
          <a:endParaRPr lang="ru-RU"/>
        </a:p>
      </dgm:t>
    </dgm:pt>
    <dgm:pt modelId="{6F17A245-6AB1-4583-B89D-174305755AA9}">
      <dgm:prSet phldrT="[Текст]" custT="1"/>
      <dgm:spPr/>
      <dgm:t>
        <a:bodyPr/>
        <a:lstStyle/>
        <a:p>
          <a:r>
            <a:rPr lang="ru-RU" sz="1200" dirty="0" smtClean="0"/>
            <a:t>Комиссия ежеквартально, не позднее 15 числа месяца, следующего за отчетным периодом, представляет  отчет о работе Комиссии </a:t>
          </a:r>
          <a:endParaRPr lang="ru-RU" sz="1200" dirty="0"/>
        </a:p>
      </dgm:t>
    </dgm:pt>
    <dgm:pt modelId="{FD1EC170-0979-4B0A-A5D5-036DD5DB5F62}" type="parTrans" cxnId="{64876622-99ED-435D-AA95-482C530EE091}">
      <dgm:prSet/>
      <dgm:spPr/>
      <dgm:t>
        <a:bodyPr/>
        <a:lstStyle/>
        <a:p>
          <a:endParaRPr lang="ru-RU"/>
        </a:p>
      </dgm:t>
    </dgm:pt>
    <dgm:pt modelId="{F4529DB1-B15A-4831-86D8-B5A82AE31DD7}" type="sibTrans" cxnId="{64876622-99ED-435D-AA95-482C530EE091}">
      <dgm:prSet/>
      <dgm:spPr/>
      <dgm:t>
        <a:bodyPr/>
        <a:lstStyle/>
        <a:p>
          <a:endParaRPr lang="ru-RU"/>
        </a:p>
      </dgm:t>
    </dgm:pt>
    <dgm:pt modelId="{81C7EDCA-DABE-4910-8FB6-62B81BC0DCAF}">
      <dgm:prSet/>
      <dgm:spPr/>
      <dgm:t>
        <a:bodyPr/>
        <a:lstStyle/>
        <a:p>
          <a:endParaRPr lang="ru-RU"/>
        </a:p>
      </dgm:t>
    </dgm:pt>
    <dgm:pt modelId="{90BEFFB9-FF86-4CD9-8B99-1347026BAC58}" type="parTrans" cxnId="{13748D6E-A444-4BC6-8DE1-BEDD307747C8}">
      <dgm:prSet/>
      <dgm:spPr/>
      <dgm:t>
        <a:bodyPr/>
        <a:lstStyle/>
        <a:p>
          <a:endParaRPr lang="ru-RU"/>
        </a:p>
      </dgm:t>
    </dgm:pt>
    <dgm:pt modelId="{133839C8-F41E-4267-8C50-5F44685CB013}" type="sibTrans" cxnId="{13748D6E-A444-4BC6-8DE1-BEDD307747C8}">
      <dgm:prSet/>
      <dgm:spPr/>
      <dgm:t>
        <a:bodyPr/>
        <a:lstStyle/>
        <a:p>
          <a:endParaRPr lang="ru-RU"/>
        </a:p>
      </dgm:t>
    </dgm:pt>
    <dgm:pt modelId="{3BA49AD0-4182-4461-A189-C6D248CD5479}">
      <dgm:prSet/>
      <dgm:spPr/>
      <dgm:t>
        <a:bodyPr/>
        <a:lstStyle/>
        <a:p>
          <a:endParaRPr lang="ru-RU"/>
        </a:p>
      </dgm:t>
    </dgm:pt>
    <dgm:pt modelId="{25AE7E90-DD29-4692-AE04-46720F853D8C}" type="parTrans" cxnId="{8C28E8E4-0B42-40A0-84B0-E8B5663D2EFD}">
      <dgm:prSet/>
      <dgm:spPr/>
      <dgm:t>
        <a:bodyPr/>
        <a:lstStyle/>
        <a:p>
          <a:endParaRPr lang="ru-RU"/>
        </a:p>
      </dgm:t>
    </dgm:pt>
    <dgm:pt modelId="{5AEC1E69-43DB-409A-A702-5B5627673F84}" type="sibTrans" cxnId="{8C28E8E4-0B42-40A0-84B0-E8B5663D2EFD}">
      <dgm:prSet/>
      <dgm:spPr/>
      <dgm:t>
        <a:bodyPr/>
        <a:lstStyle/>
        <a:p>
          <a:endParaRPr lang="ru-RU"/>
        </a:p>
      </dgm:t>
    </dgm:pt>
    <dgm:pt modelId="{7C29A6FF-1715-4515-8FEE-B6D4C2C25CE5}" type="pres">
      <dgm:prSet presAssocID="{7E7F9D9F-7FA6-45F8-B47D-B19E2128D4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DD9CED-3328-40AA-8CCC-A413C804FDB1}" type="pres">
      <dgm:prSet presAssocID="{EE66D958-4F78-420A-A432-30DBC7288FD3}" presName="centerShape" presStyleLbl="node0" presStyleIdx="0" presStyleCnt="1"/>
      <dgm:spPr/>
      <dgm:t>
        <a:bodyPr/>
        <a:lstStyle/>
        <a:p>
          <a:endParaRPr lang="ru-RU"/>
        </a:p>
      </dgm:t>
    </dgm:pt>
    <dgm:pt modelId="{40CC7191-D52C-4808-B064-FE9568A924B9}" type="pres">
      <dgm:prSet presAssocID="{94F0D59A-AA2F-4ACC-8F7E-DBA78FDBFCFC}" presName="node" presStyleLbl="node1" presStyleIdx="0" presStyleCnt="3" custScaleX="223561" custScaleY="105834" custRadScaleRad="99564" custRadScaleInc="-9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145D9-7396-4F63-96B0-CF3FD7B271E4}" type="pres">
      <dgm:prSet presAssocID="{94F0D59A-AA2F-4ACC-8F7E-DBA78FDBFCFC}" presName="dummy" presStyleCnt="0"/>
      <dgm:spPr/>
    </dgm:pt>
    <dgm:pt modelId="{2F4D535F-0FB6-484D-8CBB-514E2C9B3729}" type="pres">
      <dgm:prSet presAssocID="{FA13D20B-B2C2-4B05-BF86-75AD9E0F526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25BDA51-844A-4357-A7BA-5185343984A2}" type="pres">
      <dgm:prSet presAssocID="{B2DEF091-FA15-4171-A9BA-85957E36514A}" presName="node" presStyleLbl="node1" presStyleIdx="1" presStyleCnt="3" custScaleX="137351" custScaleY="176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7C77D-665A-49A1-AC22-B01BBD888F2C}" type="pres">
      <dgm:prSet presAssocID="{B2DEF091-FA15-4171-A9BA-85957E36514A}" presName="dummy" presStyleCnt="0"/>
      <dgm:spPr/>
    </dgm:pt>
    <dgm:pt modelId="{56FBA480-DB35-4942-BAF5-704C9828066B}" type="pres">
      <dgm:prSet presAssocID="{44DDD4B2-BF80-49E9-8A25-633B09F4D23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1A13B58-B6F7-47A6-8658-182512AA6EAD}" type="pres">
      <dgm:prSet presAssocID="{6F17A245-6AB1-4583-B89D-174305755AA9}" presName="node" presStyleLbl="node1" presStyleIdx="2" presStyleCnt="3" custScaleX="149905" custScaleY="186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228EF-1EC5-4499-AB86-4C56579131F6}" type="pres">
      <dgm:prSet presAssocID="{6F17A245-6AB1-4583-B89D-174305755AA9}" presName="dummy" presStyleCnt="0"/>
      <dgm:spPr/>
    </dgm:pt>
    <dgm:pt modelId="{E64C4046-9C42-482F-8899-34AB414ED9C6}" type="pres">
      <dgm:prSet presAssocID="{F4529DB1-B15A-4831-86D8-B5A82AE31DD7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4876622-99ED-435D-AA95-482C530EE091}" srcId="{EE66D958-4F78-420A-A432-30DBC7288FD3}" destId="{6F17A245-6AB1-4583-B89D-174305755AA9}" srcOrd="2" destOrd="0" parTransId="{FD1EC170-0979-4B0A-A5D5-036DD5DB5F62}" sibTransId="{F4529DB1-B15A-4831-86D8-B5A82AE31DD7}"/>
    <dgm:cxn modelId="{8D027AD0-AAFE-4734-9D40-44AE3BE5BD9B}" type="presOf" srcId="{6F17A245-6AB1-4583-B89D-174305755AA9}" destId="{B1A13B58-B6F7-47A6-8658-182512AA6EAD}" srcOrd="0" destOrd="0" presId="urn:microsoft.com/office/officeart/2005/8/layout/radial6"/>
    <dgm:cxn modelId="{C832B404-68D2-4CC9-96FA-F9DBC2AF917D}" srcId="{7E7F9D9F-7FA6-45F8-B47D-B19E2128D441}" destId="{EE66D958-4F78-420A-A432-30DBC7288FD3}" srcOrd="0" destOrd="0" parTransId="{E0C5B71D-C818-48D3-89F1-678A5DADDBA4}" sibTransId="{B6A8C764-83EF-4103-8997-50E6AE458DED}"/>
    <dgm:cxn modelId="{B004EA3D-390B-499B-96BF-06F0C79AD8FC}" type="presOf" srcId="{B2DEF091-FA15-4171-A9BA-85957E36514A}" destId="{125BDA51-844A-4357-A7BA-5185343984A2}" srcOrd="0" destOrd="0" presId="urn:microsoft.com/office/officeart/2005/8/layout/radial6"/>
    <dgm:cxn modelId="{D1503D14-D96D-4F9A-9986-47D1739B8D0B}" srcId="{EE66D958-4F78-420A-A432-30DBC7288FD3}" destId="{94F0D59A-AA2F-4ACC-8F7E-DBA78FDBFCFC}" srcOrd="0" destOrd="0" parTransId="{A04C5299-3820-410E-81F4-A361076F5633}" sibTransId="{FA13D20B-B2C2-4B05-BF86-75AD9E0F526D}"/>
    <dgm:cxn modelId="{8C28E8E4-0B42-40A0-84B0-E8B5663D2EFD}" srcId="{7E7F9D9F-7FA6-45F8-B47D-B19E2128D441}" destId="{3BA49AD0-4182-4461-A189-C6D248CD5479}" srcOrd="1" destOrd="0" parTransId="{25AE7E90-DD29-4692-AE04-46720F853D8C}" sibTransId="{5AEC1E69-43DB-409A-A702-5B5627673F84}"/>
    <dgm:cxn modelId="{D97F5371-4859-4A03-BC3D-77491D37AF04}" type="presOf" srcId="{94F0D59A-AA2F-4ACC-8F7E-DBA78FDBFCFC}" destId="{40CC7191-D52C-4808-B064-FE9568A924B9}" srcOrd="0" destOrd="0" presId="urn:microsoft.com/office/officeart/2005/8/layout/radial6"/>
    <dgm:cxn modelId="{13748D6E-A444-4BC6-8DE1-BEDD307747C8}" srcId="{7E7F9D9F-7FA6-45F8-B47D-B19E2128D441}" destId="{81C7EDCA-DABE-4910-8FB6-62B81BC0DCAF}" srcOrd="2" destOrd="0" parTransId="{90BEFFB9-FF86-4CD9-8B99-1347026BAC58}" sibTransId="{133839C8-F41E-4267-8C50-5F44685CB013}"/>
    <dgm:cxn modelId="{3D293084-6865-4C11-9D9C-F97D7547FC90}" type="presOf" srcId="{F4529DB1-B15A-4831-86D8-B5A82AE31DD7}" destId="{E64C4046-9C42-482F-8899-34AB414ED9C6}" srcOrd="0" destOrd="0" presId="urn:microsoft.com/office/officeart/2005/8/layout/radial6"/>
    <dgm:cxn modelId="{E6BA14FA-79FC-466D-A5B2-EC00615DDA0C}" type="presOf" srcId="{7E7F9D9F-7FA6-45F8-B47D-B19E2128D441}" destId="{7C29A6FF-1715-4515-8FEE-B6D4C2C25CE5}" srcOrd="0" destOrd="0" presId="urn:microsoft.com/office/officeart/2005/8/layout/radial6"/>
    <dgm:cxn modelId="{43FDCCA6-C8A4-4FE4-8771-D0A1C8106F5E}" srcId="{EE66D958-4F78-420A-A432-30DBC7288FD3}" destId="{B2DEF091-FA15-4171-A9BA-85957E36514A}" srcOrd="1" destOrd="0" parTransId="{E85AC53E-78E5-4016-B148-D839D6C068C3}" sibTransId="{44DDD4B2-BF80-49E9-8A25-633B09F4D237}"/>
    <dgm:cxn modelId="{6B4E86EC-525A-4901-8093-0F5576BA7D74}" type="presOf" srcId="{FA13D20B-B2C2-4B05-BF86-75AD9E0F526D}" destId="{2F4D535F-0FB6-484D-8CBB-514E2C9B3729}" srcOrd="0" destOrd="0" presId="urn:microsoft.com/office/officeart/2005/8/layout/radial6"/>
    <dgm:cxn modelId="{1B1546D7-D87D-4F48-830D-46A1F782FC4C}" type="presOf" srcId="{EE66D958-4F78-420A-A432-30DBC7288FD3}" destId="{6FDD9CED-3328-40AA-8CCC-A413C804FDB1}" srcOrd="0" destOrd="0" presId="urn:microsoft.com/office/officeart/2005/8/layout/radial6"/>
    <dgm:cxn modelId="{75C6F237-7921-4645-8935-945E2D0CF1B3}" type="presOf" srcId="{44DDD4B2-BF80-49E9-8A25-633B09F4D237}" destId="{56FBA480-DB35-4942-BAF5-704C9828066B}" srcOrd="0" destOrd="0" presId="urn:microsoft.com/office/officeart/2005/8/layout/radial6"/>
    <dgm:cxn modelId="{E6EF1B26-7978-418D-BC5F-A9A44B57ADE6}" type="presParOf" srcId="{7C29A6FF-1715-4515-8FEE-B6D4C2C25CE5}" destId="{6FDD9CED-3328-40AA-8CCC-A413C804FDB1}" srcOrd="0" destOrd="0" presId="urn:microsoft.com/office/officeart/2005/8/layout/radial6"/>
    <dgm:cxn modelId="{00D96F9A-D30C-4D21-8ADE-7B4DE6F806FD}" type="presParOf" srcId="{7C29A6FF-1715-4515-8FEE-B6D4C2C25CE5}" destId="{40CC7191-D52C-4808-B064-FE9568A924B9}" srcOrd="1" destOrd="0" presId="urn:microsoft.com/office/officeart/2005/8/layout/radial6"/>
    <dgm:cxn modelId="{D31F6A41-6112-4082-B4C6-1D20AA31E961}" type="presParOf" srcId="{7C29A6FF-1715-4515-8FEE-B6D4C2C25CE5}" destId="{CB6145D9-7396-4F63-96B0-CF3FD7B271E4}" srcOrd="2" destOrd="0" presId="urn:microsoft.com/office/officeart/2005/8/layout/radial6"/>
    <dgm:cxn modelId="{8BC21BA5-02EE-44A5-8C71-3910F2AB986D}" type="presParOf" srcId="{7C29A6FF-1715-4515-8FEE-B6D4C2C25CE5}" destId="{2F4D535F-0FB6-484D-8CBB-514E2C9B3729}" srcOrd="3" destOrd="0" presId="urn:microsoft.com/office/officeart/2005/8/layout/radial6"/>
    <dgm:cxn modelId="{37680BDC-FD7C-44E9-AD9E-548DCF8B8331}" type="presParOf" srcId="{7C29A6FF-1715-4515-8FEE-B6D4C2C25CE5}" destId="{125BDA51-844A-4357-A7BA-5185343984A2}" srcOrd="4" destOrd="0" presId="urn:microsoft.com/office/officeart/2005/8/layout/radial6"/>
    <dgm:cxn modelId="{1B5D0DC6-D2AE-4E6B-9139-32FCBEC15A4A}" type="presParOf" srcId="{7C29A6FF-1715-4515-8FEE-B6D4C2C25CE5}" destId="{2297C77D-665A-49A1-AC22-B01BBD888F2C}" srcOrd="5" destOrd="0" presId="urn:microsoft.com/office/officeart/2005/8/layout/radial6"/>
    <dgm:cxn modelId="{A5ECBDDB-2BEE-4A4E-8DD0-E58C62AD50B6}" type="presParOf" srcId="{7C29A6FF-1715-4515-8FEE-B6D4C2C25CE5}" destId="{56FBA480-DB35-4942-BAF5-704C9828066B}" srcOrd="6" destOrd="0" presId="urn:microsoft.com/office/officeart/2005/8/layout/radial6"/>
    <dgm:cxn modelId="{43FF9566-4CDD-4E8E-8B12-CE7E938BEBFC}" type="presParOf" srcId="{7C29A6FF-1715-4515-8FEE-B6D4C2C25CE5}" destId="{B1A13B58-B6F7-47A6-8658-182512AA6EAD}" srcOrd="7" destOrd="0" presId="urn:microsoft.com/office/officeart/2005/8/layout/radial6"/>
    <dgm:cxn modelId="{22BE8A1C-71FC-4BD2-8E86-710783907AF1}" type="presParOf" srcId="{7C29A6FF-1715-4515-8FEE-B6D4C2C25CE5}" destId="{651228EF-1EC5-4499-AB86-4C56579131F6}" srcOrd="8" destOrd="0" presId="urn:microsoft.com/office/officeart/2005/8/layout/radial6"/>
    <dgm:cxn modelId="{1482971F-DBE0-41AF-9C14-0C7C5BE7FC21}" type="presParOf" srcId="{7C29A6FF-1715-4515-8FEE-B6D4C2C25CE5}" destId="{E64C4046-9C42-482F-8899-34AB414ED9C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E158AA-E048-4DE2-98DC-877BAA2B31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DBF5A-7DB6-4649-83BF-72DD015D01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AEE4034-8ACF-4A98-8502-3663A4C48DE6}" type="parTrans" cxnId="{A3ED9F2D-1798-429C-8265-8E280EA4249B}">
      <dgm:prSet/>
      <dgm:spPr/>
      <dgm:t>
        <a:bodyPr/>
        <a:lstStyle/>
        <a:p>
          <a:endParaRPr lang="ru-RU"/>
        </a:p>
      </dgm:t>
    </dgm:pt>
    <dgm:pt modelId="{FA1BAD72-DA00-481F-AEF1-0F020948710F}" type="sibTrans" cxnId="{A3ED9F2D-1798-429C-8265-8E280EA4249B}">
      <dgm:prSet/>
      <dgm:spPr/>
      <dgm:t>
        <a:bodyPr/>
        <a:lstStyle/>
        <a:p>
          <a:endParaRPr lang="ru-RU"/>
        </a:p>
      </dgm:t>
    </dgm:pt>
    <dgm:pt modelId="{52369DCA-0A45-4935-BFF8-CDA3BFA4F6A8}" type="pres">
      <dgm:prSet presAssocID="{5FE158AA-E048-4DE2-98DC-877BAA2B3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F02D8-E7D6-499B-8C2A-A4E756CBD55F}" type="pres">
      <dgm:prSet presAssocID="{BC1DBF5A-7DB6-4649-83BF-72DD015D01FD}" presName="composite" presStyleCnt="0"/>
      <dgm:spPr/>
    </dgm:pt>
    <dgm:pt modelId="{8728CDB2-0516-44B4-AD3B-A21B4BA72E6E}" type="pres">
      <dgm:prSet presAssocID="{BC1DBF5A-7DB6-4649-83BF-72DD015D01FD}" presName="parentText" presStyleLbl="alignNode1" presStyleIdx="0" presStyleCnt="1" custLinFactNeighborX="-89286" custLinFactNeighborY="-3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B6B0F-2640-48B2-99B9-ED1CFF91D098}" type="pres">
      <dgm:prSet presAssocID="{BC1DBF5A-7DB6-4649-83BF-72DD015D01F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94363-7E2A-4268-99A0-56F27F01C2B7}" type="presOf" srcId="{BC1DBF5A-7DB6-4649-83BF-72DD015D01FD}" destId="{8728CDB2-0516-44B4-AD3B-A21B4BA72E6E}" srcOrd="0" destOrd="0" presId="urn:microsoft.com/office/officeart/2005/8/layout/chevron2"/>
    <dgm:cxn modelId="{A3ED9F2D-1798-429C-8265-8E280EA4249B}" srcId="{5FE158AA-E048-4DE2-98DC-877BAA2B31EF}" destId="{BC1DBF5A-7DB6-4649-83BF-72DD015D01FD}" srcOrd="0" destOrd="0" parTransId="{DAEE4034-8ACF-4A98-8502-3663A4C48DE6}" sibTransId="{FA1BAD72-DA00-481F-AEF1-0F020948710F}"/>
    <dgm:cxn modelId="{5C551ACB-A2F8-4F78-A665-C2326274D721}" type="presOf" srcId="{5FE158AA-E048-4DE2-98DC-877BAA2B31EF}" destId="{52369DCA-0A45-4935-BFF8-CDA3BFA4F6A8}" srcOrd="0" destOrd="0" presId="urn:microsoft.com/office/officeart/2005/8/layout/chevron2"/>
    <dgm:cxn modelId="{A59B1C5D-E686-4D16-BD9C-9036D09B1972}" type="presParOf" srcId="{52369DCA-0A45-4935-BFF8-CDA3BFA4F6A8}" destId="{7B9F02D8-E7D6-499B-8C2A-A4E756CBD55F}" srcOrd="0" destOrd="0" presId="urn:microsoft.com/office/officeart/2005/8/layout/chevron2"/>
    <dgm:cxn modelId="{6700B32D-0839-4812-9006-849A47A93C2B}" type="presParOf" srcId="{7B9F02D8-E7D6-499B-8C2A-A4E756CBD55F}" destId="{8728CDB2-0516-44B4-AD3B-A21B4BA72E6E}" srcOrd="0" destOrd="0" presId="urn:microsoft.com/office/officeart/2005/8/layout/chevron2"/>
    <dgm:cxn modelId="{6F0A1202-A7F9-4957-8945-D2F3B54102B6}" type="presParOf" srcId="{7B9F02D8-E7D6-499B-8C2A-A4E756CBD55F}" destId="{002B6B0F-2640-48B2-99B9-ED1CFF91D0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CDB2-0516-44B4-AD3B-A21B4BA72E6E}">
      <dsp:nvSpPr>
        <dsp:cNvPr id="0" name=""/>
        <dsp:cNvSpPr/>
      </dsp:nvSpPr>
      <dsp:spPr>
        <a:xfrm rot="5400000">
          <a:off x="-86409" y="86409"/>
          <a:ext cx="576064" cy="403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</a:t>
          </a:r>
          <a:endParaRPr lang="ru-RU" sz="1100" kern="1200" dirty="0"/>
        </a:p>
      </dsp:txBody>
      <dsp:txXfrm rot="-5400000">
        <a:off x="1" y="201621"/>
        <a:ext cx="403244" cy="172820"/>
      </dsp:txXfrm>
    </dsp:sp>
    <dsp:sp modelId="{002B6B0F-2640-48B2-99B9-ED1CFF91D098}">
      <dsp:nvSpPr>
        <dsp:cNvPr id="0" name=""/>
        <dsp:cNvSpPr/>
      </dsp:nvSpPr>
      <dsp:spPr>
        <a:xfrm rot="5400000">
          <a:off x="1358381" y="-955136"/>
          <a:ext cx="374441" cy="2284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CDB2-0516-44B4-AD3B-A21B4BA72E6E}">
      <dsp:nvSpPr>
        <dsp:cNvPr id="0" name=""/>
        <dsp:cNvSpPr/>
      </dsp:nvSpPr>
      <dsp:spPr>
        <a:xfrm rot="5400000">
          <a:off x="-86409" y="86409"/>
          <a:ext cx="576064" cy="403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</a:t>
          </a:r>
          <a:endParaRPr lang="ru-RU" sz="1100" kern="1200" dirty="0"/>
        </a:p>
      </dsp:txBody>
      <dsp:txXfrm rot="-5400000">
        <a:off x="1" y="201621"/>
        <a:ext cx="403244" cy="172820"/>
      </dsp:txXfrm>
    </dsp:sp>
    <dsp:sp modelId="{002B6B0F-2640-48B2-99B9-ED1CFF91D098}">
      <dsp:nvSpPr>
        <dsp:cNvPr id="0" name=""/>
        <dsp:cNvSpPr/>
      </dsp:nvSpPr>
      <dsp:spPr>
        <a:xfrm rot="5400000">
          <a:off x="1358381" y="-955136"/>
          <a:ext cx="374441" cy="2284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E03A6-255E-40A1-A0D8-6667DE3C0084}">
      <dsp:nvSpPr>
        <dsp:cNvPr id="0" name=""/>
        <dsp:cNvSpPr/>
      </dsp:nvSpPr>
      <dsp:spPr>
        <a:xfrm rot="5400000">
          <a:off x="-232680" y="232863"/>
          <a:ext cx="1551203" cy="1085842"/>
        </a:xfrm>
        <a:prstGeom prst="chevron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</a:t>
          </a:r>
          <a:endParaRPr lang="ru-RU" sz="3000" kern="1200" dirty="0"/>
        </a:p>
      </dsp:txBody>
      <dsp:txXfrm rot="-5400000">
        <a:off x="1" y="543103"/>
        <a:ext cx="1085842" cy="465361"/>
      </dsp:txXfrm>
    </dsp:sp>
    <dsp:sp modelId="{F9544F4E-319D-424C-BB0C-451708C161B8}">
      <dsp:nvSpPr>
        <dsp:cNvPr id="0" name=""/>
        <dsp:cNvSpPr/>
      </dsp:nvSpPr>
      <dsp:spPr>
        <a:xfrm rot="5400000">
          <a:off x="3603176" y="-2517333"/>
          <a:ext cx="1008282" cy="6042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Анализ, оценка и проверка информации о конфликте интересов, поступившей от руководителей, работников структурных подразделений Учреждения, от физических и/или юридических лиц</a:t>
          </a:r>
          <a:endParaRPr lang="ru-RU" sz="1500" kern="1200" dirty="0"/>
        </a:p>
      </dsp:txBody>
      <dsp:txXfrm rot="-5400000">
        <a:off x="1085843" y="49220"/>
        <a:ext cx="5993729" cy="909842"/>
      </dsp:txXfrm>
    </dsp:sp>
    <dsp:sp modelId="{EAC00FED-0AB7-4FF3-8B40-72F1AD583927}">
      <dsp:nvSpPr>
        <dsp:cNvPr id="0" name=""/>
        <dsp:cNvSpPr/>
      </dsp:nvSpPr>
      <dsp:spPr>
        <a:xfrm rot="5400000">
          <a:off x="-232680" y="1589202"/>
          <a:ext cx="1551203" cy="1085842"/>
        </a:xfrm>
        <a:prstGeom prst="chevron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</a:t>
          </a:r>
          <a:endParaRPr lang="ru-RU" sz="3000" kern="1200" dirty="0"/>
        </a:p>
      </dsp:txBody>
      <dsp:txXfrm rot="-5400000">
        <a:off x="1" y="1899442"/>
        <a:ext cx="1085842" cy="465361"/>
      </dsp:txXfrm>
    </dsp:sp>
    <dsp:sp modelId="{9B11A521-682F-407A-BBD7-615DFB1B6E53}">
      <dsp:nvSpPr>
        <dsp:cNvPr id="0" name=""/>
        <dsp:cNvSpPr/>
      </dsp:nvSpPr>
      <dsp:spPr>
        <a:xfrm rot="5400000">
          <a:off x="3603176" y="-1160811"/>
          <a:ext cx="1008282" cy="6042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Анализ и оценка результатов проверочных мероприятий, проводимых отделом контроля, работником, ответственным за профилактику коррупции, а также органами внешнего контроля.</a:t>
          </a:r>
          <a:endParaRPr lang="ru-RU" sz="1500" kern="1200" dirty="0"/>
        </a:p>
      </dsp:txBody>
      <dsp:txXfrm rot="-5400000">
        <a:off x="1085843" y="1405742"/>
        <a:ext cx="5993729" cy="909842"/>
      </dsp:txXfrm>
    </dsp:sp>
    <dsp:sp modelId="{973AAB5C-460A-48A8-877E-F6E41E48818E}">
      <dsp:nvSpPr>
        <dsp:cNvPr id="0" name=""/>
        <dsp:cNvSpPr/>
      </dsp:nvSpPr>
      <dsp:spPr>
        <a:xfrm rot="5400000">
          <a:off x="-232680" y="2945542"/>
          <a:ext cx="1551203" cy="1085842"/>
        </a:xfrm>
        <a:prstGeom prst="chevron">
          <a:avLst/>
        </a:prstGeom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</a:t>
          </a:r>
          <a:endParaRPr lang="ru-RU" sz="3000" kern="1200" dirty="0"/>
        </a:p>
      </dsp:txBody>
      <dsp:txXfrm rot="-5400000">
        <a:off x="1" y="3255782"/>
        <a:ext cx="1085842" cy="465361"/>
      </dsp:txXfrm>
    </dsp:sp>
    <dsp:sp modelId="{777C6E87-78C0-434C-9FF8-AD407162AD3C}">
      <dsp:nvSpPr>
        <dsp:cNvPr id="0" name=""/>
        <dsp:cNvSpPr/>
      </dsp:nvSpPr>
      <dsp:spPr>
        <a:xfrm rot="5400000">
          <a:off x="3603176" y="195528"/>
          <a:ext cx="1008282" cy="6042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Экспертиза, анализ, оценка документов и информации, представляемых в рамках осуществления закупочной деятельности</a:t>
          </a:r>
          <a:endParaRPr lang="ru-RU" sz="1500" kern="1200" dirty="0"/>
        </a:p>
      </dsp:txBody>
      <dsp:txXfrm rot="-5400000">
        <a:off x="1085843" y="2762081"/>
        <a:ext cx="5993729" cy="909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9556BBC-9FF0-47FB-B12A-657151D014A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6900"/>
            <a:ext cx="2946400" cy="49418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6900"/>
            <a:ext cx="2946400" cy="49418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1D6A7703-286F-4F2D-AAB4-909EAD561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8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63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63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635F0D8-D723-4EC1-90DA-615F9E79DBC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9" cy="49363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9" cy="49363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29AD8BC-9A67-45CD-B22D-3B19EC59F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86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Отдел кадрового обеспечения Административного управления ФКУ «Объединенная дирекция» Минстроя России,</a:t>
            </a:r>
          </a:p>
          <a:p>
            <a:r>
              <a:rPr lang="ru-RU" dirty="0" smtClean="0"/>
              <a:t>Ряжская Т.В.,  </a:t>
            </a:r>
            <a:r>
              <a:rPr lang="ru-RU" dirty="0" err="1" smtClean="0"/>
              <a:t>Веклич</a:t>
            </a:r>
            <a:r>
              <a:rPr lang="ru-RU" dirty="0" smtClean="0"/>
              <a:t> И.В.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857250" y="5125641"/>
            <a:ext cx="7432477" cy="1223367"/>
            <a:chOff x="1805761" y="5524743"/>
            <a:chExt cx="7918450" cy="1303096"/>
          </a:xfrm>
        </p:grpSpPr>
        <p:sp>
          <p:nvSpPr>
            <p:cNvPr id="6" name="Rectangle 25"/>
            <p:cNvSpPr/>
            <p:nvPr userDrawn="1"/>
          </p:nvSpPr>
          <p:spPr bwMode="auto">
            <a:xfrm>
              <a:off x="1805761" y="5524743"/>
              <a:ext cx="178379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 userDrawn="1"/>
          </p:nvSpPr>
          <p:spPr bwMode="auto">
            <a:xfrm>
              <a:off x="3849591" y="5524743"/>
              <a:ext cx="1783791" cy="13015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 userDrawn="1"/>
          </p:nvSpPr>
          <p:spPr bwMode="auto">
            <a:xfrm>
              <a:off x="5896590" y="5524743"/>
              <a:ext cx="1783792" cy="130151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 userDrawn="1"/>
          </p:nvSpPr>
          <p:spPr bwMode="auto">
            <a:xfrm>
              <a:off x="7940420" y="5524743"/>
              <a:ext cx="1783791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2" r="39293"/>
          <a:stretch>
            <a:fillRect/>
          </a:stretch>
        </p:blipFill>
        <p:spPr bwMode="auto">
          <a:xfrm>
            <a:off x="739676" y="1351359"/>
            <a:ext cx="1559719" cy="129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118" y="3090236"/>
            <a:ext cx="5299837" cy="538603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913805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9695" algn="l"/>
                <a:tab pos="840879" algn="l"/>
                <a:tab pos="1262063" algn="l"/>
                <a:tab pos="1683247" algn="l"/>
                <a:tab pos="2104430" algn="l"/>
                <a:tab pos="2525614" algn="l"/>
                <a:tab pos="2946797" algn="l"/>
                <a:tab pos="3367981" algn="l"/>
                <a:tab pos="3789164" algn="l"/>
                <a:tab pos="4210348" algn="l"/>
                <a:tab pos="4631531" algn="l"/>
                <a:tab pos="5052715" algn="l"/>
                <a:tab pos="5473898" algn="l"/>
                <a:tab pos="5895083" algn="l"/>
                <a:tab pos="6316266" algn="l"/>
                <a:tab pos="6737450" algn="l"/>
                <a:tab pos="7158633" algn="l"/>
                <a:tab pos="7579817" algn="l"/>
                <a:tab pos="8001000" algn="l"/>
                <a:tab pos="8422184" algn="l"/>
              </a:tabLst>
              <a:defRPr lang="en-US" sz="29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117" y="3725635"/>
            <a:ext cx="4761228" cy="446270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913805" rtl="0" fontAlgn="base">
              <a:spcBef>
                <a:spcPct val="50000"/>
              </a:spcBef>
              <a:spcAft>
                <a:spcPct val="0"/>
              </a:spcAft>
              <a:buNone/>
              <a:defRPr lang="en-US" sz="23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24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7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 lIns="93829" tIns="46913" rIns="93829" bIns="469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6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CCE6-8552-4E6A-973B-54C97C48EB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2C5-E2E1-4586-A3EC-6A333E3A78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6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97" y="-1488"/>
            <a:ext cx="8230195" cy="1143001"/>
          </a:xfrm>
          <a:prstGeom prst="rect">
            <a:avLst/>
          </a:prstGeom>
        </p:spPr>
        <p:txBody>
          <a:bodyPr lIns="85725" tIns="42863" rIns="85725" bIns="4286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lIns="85725" tIns="42863" rIns="85725" bIns="42863"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60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11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7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0" y="952500"/>
            <a:ext cx="914259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85312" y="6527549"/>
            <a:ext cx="4586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050" smtClean="0">
                <a:solidFill>
                  <a:prstClr val="black"/>
                </a:solidFill>
              </a:rPr>
              <a:pPr algn="ctr"/>
              <a:t>‹#›</a:t>
            </a:fld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56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3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 defTabSz="9138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86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 lIns="93829" tIns="46913" rIns="93829" bIns="469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6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CCE6-8552-4E6A-973B-54C97C48EB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2C5-E2E1-4586-A3EC-6A333E3A78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8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97" y="-1488"/>
            <a:ext cx="8230195" cy="1143001"/>
          </a:xfrm>
          <a:prstGeom prst="rect">
            <a:avLst/>
          </a:prstGeom>
        </p:spPr>
        <p:txBody>
          <a:bodyPr lIns="85725" tIns="42863" rIns="85725" bIns="4286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lIns="85725" tIns="42863" rIns="85725" bIns="42863"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5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5949" y="4"/>
            <a:ext cx="9149953" cy="6776145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692" tIns="42848" rIns="85692" bIns="42848"/>
          <a:lstStyle/>
          <a:p>
            <a:pPr defTabSz="91380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Picture 4" descr="C:\Documents and Settings\Ivanov-VA\Мои документы\Презентации\logo_ru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6381754"/>
            <a:ext cx="2428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17" y="6421939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D41E93-83C2-47F7-9594-3FC7311FBBE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322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21" y="6356457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3761" y="2"/>
            <a:ext cx="9147766" cy="948908"/>
            <a:chOff x="-3766" y="0"/>
            <a:chExt cx="9147766" cy="9489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491" y="0"/>
              <a:ext cx="3209509" cy="864096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864096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948909"/>
              <a:ext cx="9144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 rot="10800000">
              <a:off x="-3766" y="0"/>
              <a:ext cx="9144000" cy="864096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tint val="66000"/>
                    <a:satMod val="160000"/>
                    <a:alpha val="0"/>
                    <a:lumMod val="0"/>
                    <a:lumOff val="100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6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</a:pPr>
              <a:endParaRPr lang="ru-RU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77" y="6421935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148D2A-A854-494E-A545-0071E20845C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34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73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55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0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0" y="952500"/>
            <a:ext cx="914259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85312" y="6527549"/>
            <a:ext cx="4586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050" smtClean="0">
                <a:solidFill>
                  <a:prstClr val="black"/>
                </a:solidFill>
              </a:rPr>
              <a:pPr algn="ctr"/>
              <a:t>‹#›</a:t>
            </a:fld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54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44997" y="-1488"/>
            <a:ext cx="823019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903" y="1367731"/>
            <a:ext cx="8230195" cy="45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vert="horz" lIns="33750" tIns="45717" rIns="91434" bIns="45717" rtlCol="0" anchor="ctr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31FB821-3CC6-4D6A-8ADC-AD5A24615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805" rtl="0" eaLnBrk="0" fontAlgn="base" hangingPunct="0">
        <a:spcBef>
          <a:spcPct val="0"/>
        </a:spcBef>
        <a:spcAft>
          <a:spcPct val="0"/>
        </a:spcAft>
        <a:defRPr lang="en-US" sz="3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2pPr>
      <a:lvl3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3pPr>
      <a:lvl4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4pPr>
      <a:lvl5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5pPr>
      <a:lvl6pPr marL="428625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725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85875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1450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05" indent="-342305" algn="l" defTabSz="913805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lang="en-US" sz="23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742653" indent="-284262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9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141512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1599903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056805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5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4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367858"/>
            <a:ext cx="9144000" cy="18008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5682" tIns="42844" rIns="85682" bIns="42844" anchor="ctr"/>
          <a:lstStyle/>
          <a:p>
            <a:pPr indent="82550" algn="ctr" defTabSz="973995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ОБ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УРЕГУЛИРОВАНИИ КОНФЛИКТА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ИНТЕРЕСОВ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6" name="Номер слайда 16"/>
          <p:cNvSpPr txBox="1">
            <a:spLocks/>
          </p:cNvSpPr>
          <p:nvPr/>
        </p:nvSpPr>
        <p:spPr bwMode="auto">
          <a:xfrm>
            <a:off x="8799053" y="6563376"/>
            <a:ext cx="4159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5" tIns="45228" rIns="90445" bIns="45228"/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white">
                  <a:lumMod val="50000"/>
                </a:prstClr>
              </a:solidFill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2880320" cy="16928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82128"/>
            <a:ext cx="5709168" cy="233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9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mebk12.meb.gov.tr/meb_iys_dosyalar/52/16/739349/resimler/2015_02/15001535_tayinge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5184576" cy="20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283452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Декларирование конфликта интересов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7992888" cy="7200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Ежегодное </a:t>
            </a:r>
            <a:r>
              <a:rPr lang="ru-RU" dirty="0">
                <a:solidFill>
                  <a:schemeClr val="tx1"/>
                </a:solidFill>
              </a:rPr>
              <a:t>раскрытие сведений о наличии конфликта интересов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состоянию на 31 декабря соответствующего года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27344372"/>
              </p:ext>
            </p:extLst>
          </p:nvPr>
        </p:nvGraphicFramePr>
        <p:xfrm>
          <a:off x="575556" y="1556792"/>
          <a:ext cx="8064896" cy="363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42910" y="4071942"/>
            <a:ext cx="2354306" cy="2089372"/>
            <a:chOff x="0" y="360037"/>
            <a:chExt cx="2354306" cy="2232248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>
              <a:off x="0" y="360037"/>
              <a:ext cx="2354306" cy="2232248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35256" y="502913"/>
              <a:ext cx="2283794" cy="2089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/>
                <a:t>В срок до 01 апреля </a:t>
              </a:r>
              <a:r>
                <a:rPr lang="ru-RU" sz="1300" dirty="0" smtClean="0"/>
                <a:t>текущего </a:t>
              </a:r>
              <a:r>
                <a:rPr lang="ru-RU" sz="1300" dirty="0"/>
                <a:t>года </a:t>
              </a:r>
              <a:r>
                <a:rPr lang="ru-RU" sz="1300" dirty="0" smtClean="0"/>
                <a:t>работник, ответственный за профилактику коррупции, проводит </a:t>
              </a:r>
              <a:r>
                <a:rPr lang="ru-RU" sz="1300" dirty="0"/>
                <a:t>проверку задекларированных сведений.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/>
                <a:t>Результаты ежегодного декларирования </a:t>
              </a:r>
              <a:r>
                <a:rPr lang="ru-RU" sz="1300" dirty="0" smtClean="0"/>
                <a:t>направляются Генеральному директору</a:t>
              </a:r>
              <a:r>
                <a:rPr lang="ru-RU" sz="1400" dirty="0" smtClean="0"/>
                <a:t>.</a:t>
              </a:r>
              <a:endParaRPr lang="ru-RU" sz="14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42910" y="6161314"/>
            <a:ext cx="2354306" cy="580054"/>
            <a:chOff x="5508615" y="2160239"/>
            <a:chExt cx="2354306" cy="56109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508615" y="2160239"/>
              <a:ext cx="2354306" cy="56109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5508615" y="2160239"/>
              <a:ext cx="1657962" cy="561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0" rIns="2032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В АУ Учреждения</a:t>
              </a: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8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283452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Разрешение </a:t>
            </a:r>
            <a:r>
              <a:rPr lang="ru-RU" sz="2000" b="1" dirty="0" err="1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предконфликтных</a:t>
            </a:r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 ситуаций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12" descr="http://mothering21.com/wp-content/uploads/2010/03/argu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98" y="2701280"/>
            <a:ext cx="1825161" cy="19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5" y="1268760"/>
            <a:ext cx="3744417" cy="14458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 случае возникновения предконфликтной ситуации, работники </a:t>
            </a:r>
            <a:r>
              <a:rPr lang="ru-RU" sz="1200" dirty="0" smtClean="0">
                <a:solidFill>
                  <a:schemeClr val="tx1"/>
                </a:solidFill>
              </a:rPr>
              <a:t>Учреждения </a:t>
            </a:r>
            <a:r>
              <a:rPr lang="ru-RU" sz="1200" dirty="0">
                <a:solidFill>
                  <a:schemeClr val="tx1"/>
                </a:solidFill>
              </a:rPr>
              <a:t>должны направить соответствующую информацию (устно или письменно сообщить) </a:t>
            </a:r>
            <a:r>
              <a:rPr lang="ru-RU" sz="1200" dirty="0" smtClean="0">
                <a:solidFill>
                  <a:schemeClr val="tx1"/>
                </a:solidFill>
              </a:rPr>
              <a:t>работнику, ответственному за профилактику коррупции, </a:t>
            </a:r>
            <a:r>
              <a:rPr lang="ru-RU" sz="1200" dirty="0">
                <a:solidFill>
                  <a:schemeClr val="tx1"/>
                </a:solidFill>
              </a:rPr>
              <a:t>в течение того рабочего дня, в котором возникла или была выявлена </a:t>
            </a:r>
            <a:r>
              <a:rPr lang="ru-RU" sz="1200" dirty="0" err="1">
                <a:solidFill>
                  <a:schemeClr val="tx1"/>
                </a:solidFill>
              </a:rPr>
              <a:t>предконфликтная</a:t>
            </a:r>
            <a:r>
              <a:rPr lang="ru-RU" sz="1200" dirty="0">
                <a:solidFill>
                  <a:schemeClr val="tx1"/>
                </a:solidFill>
              </a:rPr>
              <a:t> ситуация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000372"/>
            <a:ext cx="3232616" cy="15001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При получении информации о предконфликтной ситуации в закупочной сфере, </a:t>
            </a:r>
            <a:r>
              <a:rPr lang="ru-RU" sz="1200" dirty="0" smtClean="0">
                <a:solidFill>
                  <a:schemeClr val="tx1"/>
                </a:solidFill>
              </a:rPr>
              <a:t>работник, ответственный за профилактику коррупции, проводит служебную проверку . О результатах докладывает ГД Учреждения </a:t>
            </a:r>
            <a:r>
              <a:rPr lang="ru-RU" sz="1200" dirty="0">
                <a:solidFill>
                  <a:schemeClr val="tx1"/>
                </a:solidFill>
              </a:rPr>
              <a:t>для принятия решения 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5157192"/>
            <a:ext cx="3579231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Заключение направляется лицу, сообщившему о </a:t>
            </a:r>
            <a:r>
              <a:rPr lang="ru-RU" sz="1200" dirty="0" err="1">
                <a:solidFill>
                  <a:schemeClr val="tx1"/>
                </a:solidFill>
              </a:rPr>
              <a:t>предконфликтной</a:t>
            </a:r>
            <a:r>
              <a:rPr lang="ru-RU" sz="1200" dirty="0">
                <a:solidFill>
                  <a:schemeClr val="tx1"/>
                </a:solidFill>
              </a:rPr>
              <a:t> ситуации, а также субъекту конфликта интересов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268760"/>
            <a:ext cx="3579231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работник, ответственный за профилактику коррупции,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(при необходимости с привлечением работников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иных подразделений Учреждения)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рассматривает, проверяет и анализирует поступившую информацию и готовит заключение о наличии или отсутствии признаков предконфликтной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ситуации.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852936"/>
            <a:ext cx="2787143" cy="20856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 случае невозможности разрешить </a:t>
            </a:r>
            <a:r>
              <a:rPr lang="ru-RU" sz="1200" dirty="0" err="1">
                <a:solidFill>
                  <a:schemeClr val="tx1"/>
                </a:solidFill>
              </a:rPr>
              <a:t>предконфликтную</a:t>
            </a:r>
            <a:r>
              <a:rPr lang="ru-RU" sz="1200" dirty="0">
                <a:solidFill>
                  <a:schemeClr val="tx1"/>
                </a:solidFill>
              </a:rPr>
              <a:t> ситуацию силами субъектов конфликта интересов, соответствующий руководитель</a:t>
            </a:r>
            <a:r>
              <a:rPr lang="ru-RU" sz="1200" dirty="0" smtClean="0">
                <a:solidFill>
                  <a:schemeClr val="tx1"/>
                </a:solidFill>
              </a:rPr>
              <a:t>/ работник </a:t>
            </a:r>
            <a:r>
              <a:rPr lang="ru-RU" sz="1200" dirty="0">
                <a:solidFill>
                  <a:schemeClr val="tx1"/>
                </a:solidFill>
              </a:rPr>
              <a:t>направляет указанные сведения </a:t>
            </a:r>
            <a:r>
              <a:rPr lang="ru-RU" sz="1200" dirty="0" smtClean="0">
                <a:solidFill>
                  <a:schemeClr val="tx1"/>
                </a:solidFill>
              </a:rPr>
              <a:t>работнику, ответственному за профилактику коррупции, </a:t>
            </a:r>
            <a:r>
              <a:rPr lang="ru-RU" sz="1200" dirty="0">
                <a:solidFill>
                  <a:schemeClr val="tx1"/>
                </a:solidFill>
              </a:rPr>
              <a:t>для направления заключения о наличии предконфликтной ситуации на рассмотрение </a:t>
            </a:r>
            <a:r>
              <a:rPr lang="ru-RU" sz="1200" dirty="0" smtClean="0">
                <a:solidFill>
                  <a:schemeClr val="tx1"/>
                </a:solidFill>
              </a:rPr>
              <a:t> руководству Учреждения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062" y="4857760"/>
            <a:ext cx="3735889" cy="14515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Субъекты конфликта интересов осуществляют разрешение </a:t>
            </a:r>
            <a:r>
              <a:rPr lang="ru-RU" sz="1200" dirty="0" err="1">
                <a:solidFill>
                  <a:schemeClr val="tx1"/>
                </a:solidFill>
              </a:rPr>
              <a:t>предконфликтных</a:t>
            </a:r>
            <a:r>
              <a:rPr lang="ru-RU" sz="1200" dirty="0">
                <a:solidFill>
                  <a:schemeClr val="tx1"/>
                </a:solidFill>
              </a:rPr>
              <a:t> ситуаций в соответствии с рекомендованными  в заключении мерами и мероприятиями по разрешению </a:t>
            </a:r>
            <a:r>
              <a:rPr lang="ru-RU" sz="1200" dirty="0" err="1">
                <a:solidFill>
                  <a:schemeClr val="tx1"/>
                </a:solidFill>
              </a:rPr>
              <a:t>предконфликтной</a:t>
            </a:r>
            <a:r>
              <a:rPr lang="ru-RU" sz="1200" dirty="0">
                <a:solidFill>
                  <a:schemeClr val="tx1"/>
                </a:solidFill>
              </a:rPr>
              <a:t>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00210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283452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УРЕГУЛИРОВАНИЕ КОНФЛИКТОВ ИНТЕРЕСОВ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223747" y="2403020"/>
            <a:ext cx="1764664" cy="2028350"/>
            <a:chOff x="1911812" y="115"/>
            <a:chExt cx="1764664" cy="2028350"/>
          </a:xfrm>
          <a:noFill/>
        </p:grpSpPr>
        <p:sp>
          <p:nvSpPr>
            <p:cNvPr id="6" name="Шестиугольник 5"/>
            <p:cNvSpPr/>
            <p:nvPr/>
          </p:nvSpPr>
          <p:spPr>
            <a:xfrm rot="5400000">
              <a:off x="1779969" y="131958"/>
              <a:ext cx="2028350" cy="176466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Шестиугольник 4"/>
            <p:cNvSpPr/>
            <p:nvPr/>
          </p:nvSpPr>
          <p:spPr>
            <a:xfrm>
              <a:off x="2186805" y="316201"/>
              <a:ext cx="1214678" cy="13961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189235" y="1017203"/>
            <a:ext cx="1764664" cy="2028350"/>
            <a:chOff x="1911812" y="115"/>
            <a:chExt cx="1764664" cy="20283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grpSpPr>
        <p:sp>
          <p:nvSpPr>
            <p:cNvPr id="9" name="Шестиугольник 8"/>
            <p:cNvSpPr/>
            <p:nvPr/>
          </p:nvSpPr>
          <p:spPr>
            <a:xfrm rot="5400000">
              <a:off x="1779969" y="131958"/>
              <a:ext cx="2028350" cy="176466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Шестиугольник 4"/>
            <p:cNvSpPr/>
            <p:nvPr/>
          </p:nvSpPr>
          <p:spPr>
            <a:xfrm>
              <a:off x="2186805" y="316201"/>
              <a:ext cx="1214678" cy="13961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53638" y="1017203"/>
            <a:ext cx="1764664" cy="2028350"/>
            <a:chOff x="1911812" y="115"/>
            <a:chExt cx="1764664" cy="20283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grpSpPr>
        <p:sp>
          <p:nvSpPr>
            <p:cNvPr id="12" name="Шестиугольник 11"/>
            <p:cNvSpPr/>
            <p:nvPr/>
          </p:nvSpPr>
          <p:spPr>
            <a:xfrm rot="5400000">
              <a:off x="1779969" y="131958"/>
              <a:ext cx="2028350" cy="176466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Шестиугольник 4"/>
            <p:cNvSpPr/>
            <p:nvPr/>
          </p:nvSpPr>
          <p:spPr>
            <a:xfrm>
              <a:off x="2186805" y="316201"/>
              <a:ext cx="1214678" cy="13961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35970" y="2768700"/>
            <a:ext cx="1764664" cy="2028350"/>
            <a:chOff x="1911812" y="115"/>
            <a:chExt cx="1764664" cy="20283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" name="Шестиугольник 14"/>
            <p:cNvSpPr/>
            <p:nvPr/>
          </p:nvSpPr>
          <p:spPr>
            <a:xfrm rot="5400000">
              <a:off x="1779969" y="131958"/>
              <a:ext cx="2028350" cy="176466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Шестиугольник 4"/>
            <p:cNvSpPr/>
            <p:nvPr/>
          </p:nvSpPr>
          <p:spPr>
            <a:xfrm>
              <a:off x="2186805" y="316201"/>
              <a:ext cx="1214678" cy="13961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pic>
        <p:nvPicPr>
          <p:cNvPr id="3" name="Picture 2" descr="http://www.lioni.ru/sites/default/files/styles/galleryformatter_slide/public/1239.jpg?itok=towrrpY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29438"/>
            <a:ext cx="2627784" cy="23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5199708" y="4480964"/>
            <a:ext cx="1764664" cy="2028350"/>
            <a:chOff x="1911812" y="115"/>
            <a:chExt cx="1764664" cy="20283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grpSpPr>
        <p:sp>
          <p:nvSpPr>
            <p:cNvPr id="18" name="Шестиугольник 17"/>
            <p:cNvSpPr/>
            <p:nvPr/>
          </p:nvSpPr>
          <p:spPr>
            <a:xfrm rot="5400000">
              <a:off x="1779969" y="131958"/>
              <a:ext cx="2028350" cy="176466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стиугольник 4"/>
            <p:cNvSpPr/>
            <p:nvPr/>
          </p:nvSpPr>
          <p:spPr>
            <a:xfrm>
              <a:off x="2186805" y="316201"/>
              <a:ext cx="1214678" cy="13961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09258" y="2729467"/>
            <a:ext cx="1764664" cy="2028350"/>
            <a:chOff x="1911812" y="115"/>
            <a:chExt cx="1764664" cy="20283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21" name="Шестиугольник 20"/>
            <p:cNvSpPr/>
            <p:nvPr/>
          </p:nvSpPr>
          <p:spPr>
            <a:xfrm rot="5400000">
              <a:off x="1779969" y="131958"/>
              <a:ext cx="2028350" cy="176466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Шестиугольник 4"/>
            <p:cNvSpPr/>
            <p:nvPr/>
          </p:nvSpPr>
          <p:spPr>
            <a:xfrm>
              <a:off x="2186805" y="316201"/>
              <a:ext cx="1214678" cy="13961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133066" y="4424631"/>
            <a:ext cx="1764664" cy="2028350"/>
            <a:chOff x="1911812" y="115"/>
            <a:chExt cx="1764664" cy="20283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24" name="Шестиугольник 23"/>
            <p:cNvSpPr/>
            <p:nvPr/>
          </p:nvSpPr>
          <p:spPr>
            <a:xfrm rot="5400000">
              <a:off x="1779969" y="131958"/>
              <a:ext cx="2028350" cy="176466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Шестиугольник 4"/>
            <p:cNvSpPr/>
            <p:nvPr/>
          </p:nvSpPr>
          <p:spPr>
            <a:xfrm>
              <a:off x="2186805" y="316201"/>
              <a:ext cx="1214678" cy="13961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253638" y="1523547"/>
            <a:ext cx="1764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рассматривает, проверяет и анализирует информацию о конфликте интересов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65179" y="2650241"/>
            <a:ext cx="19357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Работники Учреждения, </a:t>
            </a:r>
            <a:r>
              <a:rPr lang="ru-RU" sz="1200" dirty="0"/>
              <a:t>Организатор закупок обязаны </a:t>
            </a:r>
            <a:r>
              <a:rPr lang="ru-RU" sz="1200" dirty="0" smtClean="0"/>
              <a:t>сообщить работнику, ответственному за профилактику коррупции, </a:t>
            </a:r>
            <a:r>
              <a:rPr lang="ru-RU" sz="1200" dirty="0"/>
              <a:t>сведения о возникновении конфликта интересов в течение одного рабочего дня с момента его возникновения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78348" y="1434498"/>
            <a:ext cx="1661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осуществляет сбор объяснений лиц, допустивших факты </a:t>
            </a:r>
            <a:r>
              <a:rPr lang="ru-RU" sz="1200" dirty="0" smtClean="0"/>
              <a:t>возникновения </a:t>
            </a:r>
            <a:r>
              <a:rPr lang="ru-RU" sz="1200" dirty="0"/>
              <a:t>конфликта интересов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310501" y="2932362"/>
            <a:ext cx="148628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работник, ответственный за профилактику коррупции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09257" y="3045553"/>
            <a:ext cx="1732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запрашивает необходимые </a:t>
            </a:r>
            <a:r>
              <a:rPr lang="ru-RU" sz="1200" dirty="0" smtClean="0"/>
              <a:t> </a:t>
            </a:r>
            <a:r>
              <a:rPr lang="ru-RU" sz="1200" dirty="0"/>
              <a:t>документы </a:t>
            </a:r>
            <a:r>
              <a:rPr lang="ru-RU" sz="1200" dirty="0" smtClean="0"/>
              <a:t> в </a:t>
            </a:r>
            <a:r>
              <a:rPr lang="ru-RU" sz="1200" dirty="0"/>
              <a:t>рабочем </a:t>
            </a:r>
            <a:r>
              <a:rPr lang="ru-RU" sz="1200" dirty="0" smtClean="0"/>
              <a:t>порядке с </a:t>
            </a:r>
            <a:r>
              <a:rPr lang="ru-RU" sz="1200" dirty="0"/>
              <a:t>установлением конкретного </a:t>
            </a:r>
            <a:r>
              <a:rPr lang="ru-RU" sz="1200" dirty="0" smtClean="0"/>
              <a:t>срока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78348" y="4894974"/>
            <a:ext cx="1661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принимает превентивные меры по предотвращению причинения вреда правам и интересам </a:t>
            </a:r>
            <a:r>
              <a:rPr lang="ru-RU" sz="1200" dirty="0" smtClean="0"/>
              <a:t>Учреждения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106080" y="4845380"/>
            <a:ext cx="179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организует проведение </a:t>
            </a:r>
            <a:r>
              <a:rPr lang="ru-RU" sz="1200" dirty="0" smtClean="0"/>
              <a:t> предварительной служебной </a:t>
            </a:r>
            <a:r>
              <a:rPr lang="ru-RU" sz="1200" dirty="0"/>
              <a:t>проверки по факту возникновения конфликта интересов, </a:t>
            </a:r>
            <a:r>
              <a:rPr lang="ru-RU" sz="1200" dirty="0" smtClean="0"/>
              <a:t>и </a:t>
            </a:r>
            <a:r>
              <a:rPr lang="ru-RU" sz="1200" dirty="0"/>
              <a:t>готовит </a:t>
            </a:r>
            <a:r>
              <a:rPr lang="ru-RU" sz="1200" dirty="0" smtClean="0"/>
              <a:t>заключение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7636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19" y="188640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Формы урегулирования конфликта интересов</a:t>
            </a:r>
            <a:r>
              <a:rPr lang="ru-RU" sz="2000" dirty="0" smtClean="0"/>
              <a:t>.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15011819"/>
              </p:ext>
            </p:extLst>
          </p:nvPr>
        </p:nvGraphicFramePr>
        <p:xfrm>
          <a:off x="251519" y="1124744"/>
          <a:ext cx="8424937" cy="516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d.120-bal.ru/pars_docs/refs/31/30233/30233_html_m636b2f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08" y="4149080"/>
            <a:ext cx="2831513" cy="21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3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188640"/>
            <a:ext cx="86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Комиссия по </a:t>
            </a:r>
            <a:r>
              <a:rPr lang="ru-RU" sz="2000" b="1" dirty="0"/>
              <a:t>соблюдению норм корпоративной этики и урегулированию конфликта интересов</a:t>
            </a:r>
            <a:r>
              <a:rPr lang="ru-RU" sz="2000" dirty="0"/>
              <a:t>.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879" y="1983002"/>
            <a:ext cx="2218013" cy="2303254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Разрешение возникающих в структурных подразделениях </a:t>
            </a:r>
            <a:r>
              <a:rPr lang="ru-RU" sz="1200" dirty="0" smtClean="0">
                <a:solidFill>
                  <a:schemeClr val="tx1"/>
                </a:solidFill>
              </a:rPr>
              <a:t>Учреждения </a:t>
            </a:r>
            <a:r>
              <a:rPr lang="ru-RU" sz="1200" dirty="0">
                <a:solidFill>
                  <a:schemeClr val="tx1"/>
                </a:solidFill>
              </a:rPr>
              <a:t>предконфликтных ситуаций, информация о которых направлена структурным подразделением антикоррупционных комплаенс процедур для рассмотрения на заседаниях Комиссии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000240"/>
            <a:ext cx="2808312" cy="927497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Урегулирование конфликта интересов в отношении работников </a:t>
            </a:r>
            <a:r>
              <a:rPr lang="ru-RU" sz="1400" dirty="0" smtClean="0">
                <a:solidFill>
                  <a:schemeClr val="tx1"/>
                </a:solidFill>
              </a:rPr>
              <a:t>Учреждения.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1835078"/>
            <a:ext cx="2218013" cy="1152128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Рассмотрение фактов и случаев нарушения норм корпоративной этики и стандартов корпоративного поведения в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Учреждении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763" y="4517250"/>
            <a:ext cx="2218013" cy="1126328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Иные вопросы, в том числе связанные с неисполнением решений Комиссии.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3357562"/>
            <a:ext cx="2808312" cy="2243477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Обеспечение исполнения реализации требований статьи 13.3 Федерального закона Российской Федерации от 25.12.2008 № 273-ФЗ «О противодействии коррупции», касающихся обязанности </a:t>
            </a:r>
            <a:r>
              <a:rPr lang="ru-RU" sz="1200" dirty="0" smtClean="0">
                <a:solidFill>
                  <a:schemeClr val="tx1"/>
                </a:solidFill>
              </a:rPr>
              <a:t>ФКУ "Объединенная дирекция" Минстроя России принимать </a:t>
            </a:r>
            <a:r>
              <a:rPr lang="ru-RU" sz="1200" dirty="0">
                <a:solidFill>
                  <a:schemeClr val="tx1"/>
                </a:solidFill>
              </a:rPr>
              <a:t>меры по предупреждению коррупции, предотвращению и урегулированию конфликта интересов.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1086794"/>
            <a:ext cx="4896544" cy="6140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ВОПРОСЫ КОМИССИИ</a:t>
            </a:r>
            <a:endParaRPr lang="ru-RU" dirty="0"/>
          </a:p>
        </p:txBody>
      </p:sp>
      <p:pic>
        <p:nvPicPr>
          <p:cNvPr id="11" name="Picture 4" descr="http://www.fastaanytimelock.com/wp-content/uploads/2014/05/Multicolored-People-Sitting-At-A-Round-Table-Stock-Image-Image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42" y="3573017"/>
            <a:ext cx="2820498" cy="30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8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188640"/>
            <a:ext cx="86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Комиссия по </a:t>
            </a:r>
            <a:r>
              <a:rPr lang="ru-RU" sz="2000" b="1" dirty="0"/>
              <a:t>соблюдению норм корпоративной этики и урегулированию конфликта интересов</a:t>
            </a:r>
            <a:r>
              <a:rPr lang="ru-RU" sz="2000" dirty="0"/>
              <a:t>.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1086794"/>
            <a:ext cx="4896544" cy="6140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Порядок формирования Комиссии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208130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491515"/>
              </p:ext>
            </p:extLst>
          </p:nvPr>
        </p:nvGraphicFramePr>
        <p:xfrm>
          <a:off x="1438354" y="1916832"/>
          <a:ext cx="745412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4441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juristinlaw.ru/userfiles/images/apellyatsiya_kassatsiya_nadz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627784" cy="422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7275"/>
            <a:ext cx="86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Комиссия по </a:t>
            </a:r>
            <a:r>
              <a:rPr lang="ru-RU" sz="2000" b="1" dirty="0"/>
              <a:t>соблюдению норм корпоративной этики и урегулированию конфликта интересов</a:t>
            </a:r>
            <a:r>
              <a:rPr lang="ru-RU" sz="2000" dirty="0"/>
              <a:t>.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05961153"/>
              </p:ext>
            </p:extLst>
          </p:nvPr>
        </p:nvGraphicFramePr>
        <p:xfrm>
          <a:off x="1403648" y="980728"/>
          <a:ext cx="8232576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031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89450621"/>
              </p:ext>
            </p:extLst>
          </p:nvPr>
        </p:nvGraphicFramePr>
        <p:xfrm>
          <a:off x="14149064" y="4797152"/>
          <a:ext cx="268796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51520" y="20787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Ответственность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gray">
          <a:xfrm>
            <a:off x="98355" y="915764"/>
            <a:ext cx="6005408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defTabSz="911891">
              <a:defRPr/>
            </a:pPr>
            <a:endParaRPr lang="en-US" sz="1000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7" name="Picture 16" descr="https://ebrucavusoglu.files.wordpress.com/2013/08/14121821_universite_tercihleri_ne_zaman_baslayacak_1311171895.jpg?w=1000&amp;h=7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090">
            <a:off x="262468" y="2964122"/>
            <a:ext cx="3816424" cy="321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4411" y="115457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Соблюдение требований Положения является непременной обязанностью каждого руководителя/работника </a:t>
            </a:r>
            <a:r>
              <a:rPr lang="ru-RU" dirty="0" smtClean="0"/>
              <a:t>Учреждения.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0200" y="2000239"/>
            <a:ext cx="6820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Сокрытие и/или намеренно несвоевременное либо неполное раскрытие руководителем/ работником информации о конфликте интересов по любым причинам рассматривается как злоупотребление доверием и обман </a:t>
            </a:r>
            <a:r>
              <a:rPr lang="ru-RU" sz="1600" dirty="0" smtClean="0"/>
              <a:t>Учреждения, </a:t>
            </a:r>
            <a:r>
              <a:rPr lang="ru-RU" sz="1600" dirty="0"/>
              <a:t>вне зависимости от того, повлекло ли сокрытие негативные последствия для деятельности </a:t>
            </a:r>
            <a:r>
              <a:rPr lang="ru-RU" sz="1600" dirty="0" smtClean="0"/>
              <a:t>Учреждения.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51912" y="3360336"/>
            <a:ext cx="51405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случае обнаружения признаков предконфликтной ситуации и/или конфликта интересов, о которой руководитель/работник </a:t>
            </a:r>
            <a:r>
              <a:rPr lang="ru-RU" sz="1600" dirty="0" smtClean="0"/>
              <a:t>Учреждения </a:t>
            </a:r>
            <a:r>
              <a:rPr lang="ru-RU" sz="1600" dirty="0"/>
              <a:t>знал, но не сообщил </a:t>
            </a:r>
            <a:r>
              <a:rPr lang="ru-RU" sz="1600" dirty="0" smtClean="0"/>
              <a:t>работнику, ответственному за профилактику коррупции,, </a:t>
            </a:r>
            <a:r>
              <a:rPr lang="ru-RU" sz="1600" dirty="0"/>
              <a:t>а также в случае допущения иных нарушений Положения в трудовой деятельности, выразившихся в неисполнении/ненадлежащем исполнении должностных обязанностей и/или причинении ущерба </a:t>
            </a:r>
            <a:r>
              <a:rPr lang="ru-RU" sz="1600" dirty="0" smtClean="0"/>
              <a:t>Учреждению, </a:t>
            </a:r>
            <a:r>
              <a:rPr lang="ru-RU" sz="1600" dirty="0"/>
              <a:t>к указанному лицу </a:t>
            </a:r>
            <a:r>
              <a:rPr lang="ru-RU" sz="1600" u="sng" dirty="0"/>
              <a:t>применяются меры ответственности, предусмотренные законодательством Российской Федерации и организационно-распорядительными документами </a:t>
            </a:r>
            <a:r>
              <a:rPr lang="ru-RU" sz="1600" u="sng" dirty="0" smtClean="0"/>
              <a:t>Учреждения. </a:t>
            </a:r>
            <a:endParaRPr lang="ru-RU" sz="1600" u="sng" dirty="0"/>
          </a:p>
        </p:txBody>
      </p:sp>
    </p:spTree>
    <p:extLst>
      <p:ext uri="{BB962C8B-B14F-4D97-AF65-F5344CB8AC3E}">
        <p14:creationId xmlns:p14="http://schemas.microsoft.com/office/powerpoint/2010/main" val="30962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028" y="980728"/>
            <a:ext cx="86049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1. Конфликт </a:t>
            </a:r>
            <a:r>
              <a:rPr lang="ru-RU" sz="1400" dirty="0">
                <a:solidFill>
                  <a:srgbClr val="002060"/>
                </a:solidFill>
              </a:rPr>
              <a:t>интересов, связанный с влиянием, оказываемым в силу участия работника </a:t>
            </a:r>
            <a:r>
              <a:rPr lang="ru-RU" sz="1400" dirty="0" smtClean="0">
                <a:solidFill>
                  <a:srgbClr val="002060"/>
                </a:solidFill>
              </a:rPr>
              <a:t>Учреждения </a:t>
            </a:r>
            <a:r>
              <a:rPr lang="ru-RU" sz="1400" dirty="0">
                <a:solidFill>
                  <a:srgbClr val="002060"/>
                </a:solidFill>
              </a:rPr>
              <a:t>в иной организации, в соответствии с заключенным соглашением (сделкой, заключенной с организацией) либо наличием иной возможности определять решения, принимаемые организацией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518" y="3946694"/>
            <a:ext cx="4463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Работник </a:t>
            </a:r>
            <a:r>
              <a:rPr lang="ru-RU" sz="1200" i="1" dirty="0"/>
              <a:t>«Х» имеет долю 50% в организации «</a:t>
            </a:r>
            <a:r>
              <a:rPr lang="en-US" sz="1200" i="1" dirty="0"/>
              <a:t>Z</a:t>
            </a:r>
            <a:r>
              <a:rPr lang="ru-RU" sz="1200" i="1" dirty="0"/>
              <a:t>». Вместе с тем работник «Х» является директором департамента «У» </a:t>
            </a:r>
            <a:r>
              <a:rPr lang="ru-RU" sz="1200" i="1" dirty="0" smtClean="0"/>
              <a:t>Учреждения. </a:t>
            </a:r>
            <a:endParaRPr lang="ru-RU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4468" y="223274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«Х»</a:t>
            </a:r>
            <a:endParaRPr lang="ru-RU" dirty="0"/>
          </a:p>
        </p:txBody>
      </p:sp>
      <p:pic>
        <p:nvPicPr>
          <p:cNvPr id="7" name="Picture 20" descr="http://cdn1.iconfinder.com/data/icons/REALVISTA/business/png/400/compan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82" y="2643274"/>
            <a:ext cx="1127845" cy="11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line.cubecdn.net/uploads/54785fdce83734fa53ee77a2_1419302778859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1" y="2470468"/>
            <a:ext cx="1868696" cy="146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91880" y="2487539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Z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8588" y="28317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«У»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69549" y="23848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i="1" dirty="0" smtClean="0"/>
              <a:t>Организация </a:t>
            </a:r>
            <a:r>
              <a:rPr lang="ru-RU" sz="1200" i="1" dirty="0"/>
              <a:t>«Z» была признана победителем в закупочной процедуре, проводимой в </a:t>
            </a:r>
            <a:r>
              <a:rPr lang="ru-RU" sz="1200" i="1" dirty="0" smtClean="0"/>
              <a:t>Учреждении, </a:t>
            </a:r>
            <a:r>
              <a:rPr lang="ru-RU" sz="1200" i="1" dirty="0"/>
              <a:t>в результате чего был заключен договор</a:t>
            </a:r>
          </a:p>
        </p:txBody>
      </p:sp>
      <p:pic>
        <p:nvPicPr>
          <p:cNvPr id="12" name="Picture 24" descr="http://player.myshared.ru/645478/data/images/img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20" y="3124273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81536" y="4681737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18825421">
            <a:off x="4393699" y="325001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74679" y="5085184"/>
            <a:ext cx="7260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- Работник </a:t>
            </a:r>
            <a:r>
              <a:rPr lang="ru-RU" sz="1400" dirty="0"/>
              <a:t>должен уведомить структурное подразделение антикоррупционных комплаенс процедур в письменной форме о возможном конфликте интересов.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Работодатель </a:t>
            </a:r>
            <a:r>
              <a:rPr lang="ru-RU" sz="1400" dirty="0"/>
              <a:t>должен выполнить одно или несколько из следующих действий: </a:t>
            </a:r>
            <a:endParaRPr lang="ru-RU" sz="1400" dirty="0" smtClean="0"/>
          </a:p>
          <a:p>
            <a:pPr marL="342900" indent="-342900">
              <a:buAutoNum type="arabicParenR"/>
            </a:pPr>
            <a:r>
              <a:rPr lang="ru-RU" sz="1400" dirty="0" smtClean="0"/>
              <a:t>отстранить </a:t>
            </a:r>
            <a:r>
              <a:rPr lang="ru-RU" sz="1400" dirty="0"/>
              <a:t>работника от принятия решения, которое является предметом конфликта интересов; </a:t>
            </a:r>
            <a:endParaRPr lang="ru-RU" sz="1400" dirty="0" smtClean="0"/>
          </a:p>
          <a:p>
            <a:pPr marL="342900" indent="-342900">
              <a:buAutoNum type="arabicParenR"/>
            </a:pPr>
            <a:r>
              <a:rPr lang="ru-RU" sz="1400" dirty="0" smtClean="0"/>
              <a:t>изменить </a:t>
            </a:r>
            <a:r>
              <a:rPr lang="ru-RU" sz="1400" dirty="0"/>
              <a:t>трудовые (должностные) обязанности работника.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7038" y="173594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1.1. Работник </a:t>
            </a:r>
            <a:r>
              <a:rPr lang="ru-RU" sz="1200" dirty="0"/>
              <a:t>или иные лица, с которыми связана личная заинтересованность работника, являются учредителями (участниками) организации, оказывающей (в том числе, намеревающейся оказать) услуги </a:t>
            </a:r>
            <a:r>
              <a:rPr lang="ru-RU" sz="1200" dirty="0" smtClean="0"/>
              <a:t>Учреждению </a:t>
            </a:r>
            <a:r>
              <a:rPr lang="ru-RU" sz="1200" dirty="0"/>
              <a:t>или являющейся материнской, дочерней или иным образом аффилированной с ней организацией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691680" y="2707968"/>
            <a:ext cx="8454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20156" y="2417406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50%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343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1.2. </a:t>
            </a:r>
            <a:r>
              <a:rPr lang="ru-RU" sz="1200" dirty="0"/>
              <a:t>Работник принимает (может принять) решение об установлении деловых отношений </a:t>
            </a:r>
            <a:r>
              <a:rPr lang="ru-RU" sz="1200" dirty="0" smtClean="0"/>
              <a:t>Учреждения </a:t>
            </a:r>
            <a:r>
              <a:rPr lang="ru-RU" sz="1200" dirty="0"/>
              <a:t>с организацией, которая имеет перед работником или иным лицом, с которым связана личная заинтересованность работника, финансовые или имущественные обязательства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811" y="1846565"/>
            <a:ext cx="3170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Организация «Дом» </a:t>
            </a:r>
            <a:r>
              <a:rPr lang="ru-RU" sz="1200" i="1" dirty="0"/>
              <a:t>имеет перед работником «Х» долговое обязательство. </a:t>
            </a:r>
          </a:p>
        </p:txBody>
      </p:sp>
      <p:pic>
        <p:nvPicPr>
          <p:cNvPr id="1028" name="Picture 4" descr="http://img.wikinut.com/img/343bk9ubocderxdb/jpeg/0/make-money-onlin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8" y="2308230"/>
            <a:ext cx="2418305" cy="15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63988" y="1754231"/>
            <a:ext cx="4212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Работник </a:t>
            </a:r>
            <a:r>
              <a:rPr lang="ru-RU" sz="1200" i="1" dirty="0"/>
              <a:t>«Х» входит в состав закупочной </a:t>
            </a:r>
            <a:r>
              <a:rPr lang="ru-RU" sz="1200" i="1" dirty="0" smtClean="0"/>
              <a:t>комиссии </a:t>
            </a:r>
            <a:r>
              <a:rPr lang="ru-RU" sz="1200" i="1" dirty="0"/>
              <a:t>по закупочной процедуре в победе, в которой организация </a:t>
            </a:r>
            <a:r>
              <a:rPr lang="ru-RU" sz="1200" i="1" dirty="0" smtClean="0"/>
              <a:t>«Дом» </a:t>
            </a:r>
            <a:r>
              <a:rPr lang="ru-RU" sz="1200" i="1" dirty="0"/>
              <a:t>очень заинтересована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87099" y="4077072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pic>
        <p:nvPicPr>
          <p:cNvPr id="11" name="Picture 14" descr="http://www.wftest.ru/uploads/posts/2014-04/1396602209_planirov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77658"/>
            <a:ext cx="2736304" cy="140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9772" y="4581128"/>
            <a:ext cx="74446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400" dirty="0" smtClean="0"/>
              <a:t>Работник </a:t>
            </a:r>
            <a:r>
              <a:rPr lang="ru-RU" sz="1400" dirty="0"/>
              <a:t>должен уведомить структурное подразделение антикоррупционных комплаенс процедур в письменной форме о наличии перед ним у организации финансовых или имущественных обязательств</a:t>
            </a:r>
            <a:r>
              <a:rPr lang="ru-RU" sz="1400" dirty="0" smtClean="0"/>
              <a:t>.</a:t>
            </a:r>
          </a:p>
          <a:p>
            <a:pPr marL="171450" indent="-171450">
              <a:buFontTx/>
              <a:buChar char="-"/>
            </a:pPr>
            <a:endParaRPr lang="ru-RU" sz="1400" dirty="0"/>
          </a:p>
          <a:p>
            <a:pPr marL="171450" indent="-171450" algn="just">
              <a:buFontTx/>
              <a:buChar char="-"/>
            </a:pPr>
            <a:r>
              <a:rPr lang="ru-RU" sz="1400" dirty="0" smtClean="0"/>
              <a:t>Работодатель </a:t>
            </a:r>
            <a:r>
              <a:rPr lang="ru-RU" sz="1400" dirty="0"/>
              <a:t>должен выполнить одно или несколько из следующих действий: </a:t>
            </a:r>
            <a:endParaRPr lang="ru-RU" sz="1400" dirty="0" smtClean="0"/>
          </a:p>
          <a:p>
            <a:pPr marL="228600" indent="-228600" algn="just">
              <a:buAutoNum type="arabicParenR"/>
            </a:pPr>
            <a:r>
              <a:rPr lang="ru-RU" sz="1400" dirty="0" smtClean="0"/>
              <a:t>отстранить </a:t>
            </a:r>
            <a:r>
              <a:rPr lang="ru-RU" sz="1400" dirty="0"/>
              <a:t>работника от принятия решения, которое является предметом конфликта интересов; </a:t>
            </a:r>
            <a:endParaRPr lang="ru-RU" sz="1400" dirty="0" smtClean="0"/>
          </a:p>
          <a:p>
            <a:pPr marL="228600" indent="-228600" algn="just">
              <a:buAutoNum type="arabicParenR"/>
            </a:pPr>
            <a:r>
              <a:rPr lang="ru-RU" sz="1400" dirty="0" smtClean="0"/>
              <a:t>изменить </a:t>
            </a:r>
            <a:r>
              <a:rPr lang="ru-RU" sz="1400" dirty="0"/>
              <a:t>трудовые (должностные) обязанности работника.</a:t>
            </a:r>
          </a:p>
        </p:txBody>
      </p:sp>
    </p:spTree>
    <p:extLst>
      <p:ext uri="{BB962C8B-B14F-4D97-AF65-F5344CB8AC3E}">
        <p14:creationId xmlns:p14="http://schemas.microsoft.com/office/powerpoint/2010/main" val="112360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60879330"/>
              </p:ext>
            </p:extLst>
          </p:nvPr>
        </p:nvGraphicFramePr>
        <p:xfrm>
          <a:off x="14149064" y="4797152"/>
          <a:ext cx="268796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67651" y="2834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Выявление и урегулирование конфликта интересов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gray">
          <a:xfrm>
            <a:off x="98355" y="915764"/>
            <a:ext cx="6005408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defTabSz="911891">
              <a:defRPr/>
            </a:pPr>
            <a:endParaRPr lang="en-US" sz="1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7" name="Rectangle 16"/>
          <p:cNvSpPr/>
          <p:nvPr/>
        </p:nvSpPr>
        <p:spPr bwMode="auto">
          <a:xfrm>
            <a:off x="128017" y="1121222"/>
            <a:ext cx="8928869" cy="8075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1" tIns="45655" rIns="91311" bIns="45655" rtlCol="0" anchor="ctr"/>
          <a:lstStyle/>
          <a:p>
            <a:pPr algn="ctr" defTabSz="911891">
              <a:defRPr/>
            </a:pPr>
            <a:r>
              <a:rPr lang="ru-RU" sz="1400" b="1" kern="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С целью ограничения влияния частных интересов, личной заинтересованности работников на реализуемые ими трудовые функции, принимаемые деловые решения, ФКУ "Объединенная дирекция" Минстроя России  осуществляет меры по выявлению, предотвращению и урегулированию конфликта интересов</a:t>
            </a:r>
            <a:endParaRPr lang="en-US" sz="1400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25" name="Picture 4" descr="http://businesslightsideas.com/wp-content/uploads/2015/07/bizbiz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357430"/>
            <a:ext cx="664373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647" y="1052736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2. Конфликт интересов между </a:t>
            </a:r>
            <a:r>
              <a:rPr lang="ru-RU" sz="1400" b="1" dirty="0" smtClean="0"/>
              <a:t>Учреждением </a:t>
            </a:r>
            <a:r>
              <a:rPr lang="ru-RU" sz="1400" b="1" dirty="0"/>
              <a:t>и его работником, связанным с организацией, являющейся контрагентом (в том числе, потенциальным контрагентом) </a:t>
            </a:r>
            <a:r>
              <a:rPr lang="ru-RU" sz="1400" b="1" dirty="0" smtClean="0"/>
              <a:t>Учреждения, </a:t>
            </a:r>
            <a:r>
              <a:rPr lang="ru-RU" sz="1400" b="1" dirty="0"/>
              <a:t>в силу получения материальных благ, а также наличия обязательств перед такой организацией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179140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2.1. Работник или иное лицо, с которым связана личная заинтересованность работника, получает материальные блага и/или услуги от организации, которая имеет деловые отношения с </a:t>
            </a:r>
            <a:r>
              <a:rPr lang="ru-RU" sz="1200" dirty="0" smtClean="0"/>
              <a:t>Учреждением </a:t>
            </a:r>
            <a:r>
              <a:rPr lang="ru-RU" sz="1200" dirty="0"/>
              <a:t>либо намеревается установить такие отношения.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408456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Работник </a:t>
            </a:r>
            <a:r>
              <a:rPr lang="ru-RU" sz="1200" i="1" dirty="0"/>
              <a:t>«Х», в чьи трудовые (должностные) обязанности входит контроль качества товаров и услуг, представляемых </a:t>
            </a:r>
            <a:r>
              <a:rPr lang="ru-RU" sz="1200" i="1" dirty="0" smtClean="0"/>
              <a:t>Учреждению </a:t>
            </a:r>
            <a:r>
              <a:rPr lang="ru-RU" sz="1200" i="1" dirty="0"/>
              <a:t>организацией «</a:t>
            </a:r>
            <a:r>
              <a:rPr lang="en-US" sz="1200" i="1" dirty="0"/>
              <a:t>Z</a:t>
            </a:r>
            <a:r>
              <a:rPr lang="ru-RU" sz="1200" i="1" dirty="0" smtClean="0"/>
              <a:t>»</a:t>
            </a:r>
            <a:endParaRPr lang="ru-RU" sz="1200" i="1" dirty="0"/>
          </a:p>
        </p:txBody>
      </p:sp>
      <p:pic>
        <p:nvPicPr>
          <p:cNvPr id="4098" name="Picture 2" descr="http://www.krov-centr.ru/uploads/fotos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1" y="2434848"/>
            <a:ext cx="1392982" cy="15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0192" y="2505670"/>
            <a:ext cx="2412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Работник получает </a:t>
            </a:r>
            <a:r>
              <a:rPr lang="ru-RU" sz="1200" i="1" dirty="0"/>
              <a:t>значительную скидку на товары и/или иные материальные блага от организации «</a:t>
            </a:r>
            <a:r>
              <a:rPr lang="en-US" sz="1200" i="1" dirty="0"/>
              <a:t>Z</a:t>
            </a:r>
            <a:r>
              <a:rPr lang="ru-RU" sz="1200" i="1" dirty="0"/>
              <a:t>», которая является поставщиком </a:t>
            </a:r>
            <a:r>
              <a:rPr lang="ru-RU" sz="1200" i="1" dirty="0" smtClean="0"/>
              <a:t>Учреждения</a:t>
            </a:r>
            <a:endParaRPr lang="ru-RU" sz="1200" i="1" dirty="0"/>
          </a:p>
        </p:txBody>
      </p:sp>
      <p:pic>
        <p:nvPicPr>
          <p:cNvPr id="4100" name="Picture 4" descr="http://glodealer.com/sites/default/files/sale/3-9/skidki-Petrozavodsk-1378879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41" y="2348880"/>
            <a:ext cx="1296144" cy="164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2426" y="4149080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653135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400" dirty="0" smtClean="0"/>
              <a:t>Работник </a:t>
            </a:r>
            <a:r>
              <a:rPr lang="ru-RU" sz="1400" dirty="0"/>
              <a:t>должен уведомить структурное подразделение антикоррупционных комплаенс процедур в письменной форме о возможном конфликте интересов</a:t>
            </a:r>
            <a:r>
              <a:rPr lang="ru-RU" sz="1400" dirty="0" smtClean="0"/>
              <a:t>.</a:t>
            </a:r>
          </a:p>
          <a:p>
            <a:pPr marL="171450" indent="-171450" algn="just">
              <a:buFontTx/>
              <a:buChar char="-"/>
            </a:pPr>
            <a:endParaRPr lang="ru-RU" sz="1400" dirty="0"/>
          </a:p>
          <a:p>
            <a:pPr marL="171450" indent="-171450" algn="just">
              <a:buFontTx/>
              <a:buChar char="-"/>
            </a:pPr>
            <a:r>
              <a:rPr lang="ru-RU" sz="1400" dirty="0" smtClean="0"/>
              <a:t>Работодатель </a:t>
            </a:r>
            <a:r>
              <a:rPr lang="ru-RU" sz="1400" dirty="0"/>
              <a:t>должен выполнить одно или несколько из следующих действий: </a:t>
            </a:r>
            <a:endParaRPr lang="ru-RU" sz="1400" dirty="0" smtClean="0"/>
          </a:p>
          <a:p>
            <a:pPr marL="228600" indent="-228600" algn="just">
              <a:buAutoNum type="arabicParenR"/>
            </a:pPr>
            <a:r>
              <a:rPr lang="ru-RU" sz="1400" dirty="0" smtClean="0"/>
              <a:t>рекомендовать </a:t>
            </a:r>
            <a:r>
              <a:rPr lang="ru-RU" sz="1400" dirty="0"/>
              <a:t>работнику отказаться от предоставляемых благ и/или услуг; </a:t>
            </a:r>
            <a:endParaRPr lang="ru-RU" sz="1400" dirty="0" smtClean="0"/>
          </a:p>
          <a:p>
            <a:pPr marL="228600" indent="-228600" algn="just">
              <a:buAutoNum type="arabicParenR"/>
            </a:pPr>
            <a:r>
              <a:rPr lang="ru-RU" sz="1400" dirty="0" smtClean="0"/>
              <a:t>отстранить </a:t>
            </a:r>
            <a:r>
              <a:rPr lang="ru-RU" sz="1400" dirty="0"/>
              <a:t>работника от принятия решения, которое является предметом конфликта интересов; </a:t>
            </a:r>
            <a:endParaRPr lang="ru-RU" sz="1400" dirty="0" smtClean="0"/>
          </a:p>
          <a:p>
            <a:pPr marL="228600" indent="-228600" algn="just">
              <a:buAutoNum type="arabicParenR"/>
            </a:pPr>
            <a:r>
              <a:rPr lang="ru-RU" sz="1400" dirty="0" smtClean="0"/>
              <a:t>изменить </a:t>
            </a:r>
            <a:r>
              <a:rPr lang="ru-RU" sz="1400" dirty="0"/>
              <a:t>трудовые (должностные) обязанности работника.</a:t>
            </a:r>
          </a:p>
        </p:txBody>
      </p:sp>
    </p:spTree>
    <p:extLst>
      <p:ext uri="{BB962C8B-B14F-4D97-AF65-F5344CB8AC3E}">
        <p14:creationId xmlns:p14="http://schemas.microsoft.com/office/powerpoint/2010/main" val="245301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647" y="1052736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2. Конфликт интересов между </a:t>
            </a:r>
            <a:r>
              <a:rPr lang="ru-RU" sz="1400" b="1" dirty="0" smtClean="0"/>
              <a:t>Учреждением </a:t>
            </a:r>
            <a:r>
              <a:rPr lang="ru-RU" sz="1400" b="1" dirty="0"/>
              <a:t>и его работником, связанным с организацией, являющейся контрагентом (в том числе, потенциальным контрагентом) </a:t>
            </a:r>
            <a:r>
              <a:rPr lang="ru-RU" sz="1400" b="1" dirty="0" smtClean="0"/>
              <a:t>Учреждения, </a:t>
            </a:r>
            <a:r>
              <a:rPr lang="ru-RU" sz="1400" b="1" dirty="0"/>
              <a:t>в силу получения материальных благ, а также наличия обязательств перед такой организацией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322" y="179140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2.2. Работник или иное лицо, с которым связана личная заинтересованность работника, имеет финансовые или имущественные обязательства перед организацией, которая имеет деловые отношения с </a:t>
            </a:r>
            <a:r>
              <a:rPr lang="ru-RU" sz="1200" dirty="0" smtClean="0"/>
              <a:t>Учреждением</a:t>
            </a:r>
            <a:r>
              <a:rPr lang="ru-RU" sz="1200" dirty="0"/>
              <a:t>, намеревается установить такие отношения.</a:t>
            </a:r>
          </a:p>
        </p:txBody>
      </p:sp>
      <p:pic>
        <p:nvPicPr>
          <p:cNvPr id="3074" name="Picture 2" descr="http://novorossportal.ru/wp-content/uploads/2015/08/do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69086"/>
            <a:ext cx="1800200" cy="9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617498" y="2613537"/>
            <a:ext cx="279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latin typeface="Times New Roman"/>
                <a:ea typeface="Times New Roman"/>
              </a:rPr>
              <a:t>Организацией «БАНК» </a:t>
            </a:r>
            <a:r>
              <a:rPr lang="ru-RU" sz="1200" i="1" dirty="0">
                <a:latin typeface="Times New Roman"/>
                <a:ea typeface="Times New Roman"/>
              </a:rPr>
              <a:t>предоставлен кредит работнику «</a:t>
            </a:r>
            <a:r>
              <a:rPr lang="en-US" sz="1200" i="1" dirty="0">
                <a:latin typeface="Times New Roman"/>
                <a:ea typeface="Times New Roman"/>
              </a:rPr>
              <a:t>X</a:t>
            </a:r>
            <a:r>
              <a:rPr lang="ru-RU" sz="1200" i="1" dirty="0" smtClean="0">
                <a:latin typeface="Times New Roman"/>
                <a:ea typeface="Times New Roman"/>
              </a:rPr>
              <a:t>»,</a:t>
            </a:r>
            <a:endParaRPr lang="ru-RU" sz="12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70487" y="2271479"/>
            <a:ext cx="298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latin typeface="Times New Roman"/>
                <a:ea typeface="Times New Roman"/>
              </a:rPr>
              <a:t>В </a:t>
            </a:r>
            <a:r>
              <a:rPr lang="ru-RU" sz="1200" i="1" dirty="0">
                <a:latin typeface="Times New Roman"/>
                <a:ea typeface="Times New Roman"/>
              </a:rPr>
              <a:t>трудовые (должностные) обязанности работника «</a:t>
            </a:r>
            <a:r>
              <a:rPr lang="en-US" sz="1200" i="1" dirty="0">
                <a:latin typeface="Times New Roman"/>
                <a:ea typeface="Times New Roman"/>
              </a:rPr>
              <a:t>X</a:t>
            </a:r>
            <a:r>
              <a:rPr lang="ru-RU" sz="1200" i="1" dirty="0">
                <a:latin typeface="Times New Roman"/>
                <a:ea typeface="Times New Roman"/>
              </a:rPr>
              <a:t>» входит принятие решений об установлении деловых отношений с организацией </a:t>
            </a:r>
            <a:r>
              <a:rPr lang="ru-RU" sz="1200" i="1" dirty="0" smtClean="0">
                <a:latin typeface="Times New Roman"/>
                <a:ea typeface="Times New Roman"/>
              </a:rPr>
              <a:t>«БАНК»</a:t>
            </a:r>
            <a:endParaRPr lang="ru-RU" sz="1200" i="1" dirty="0"/>
          </a:p>
        </p:txBody>
      </p:sp>
      <p:pic>
        <p:nvPicPr>
          <p:cNvPr id="3076" name="Picture 4" descr="http://preview.turbosquid.com/Preview/2014/05/26__11_24_37/credit%20trap%20product%20shot.png70d257aa-d641-446c-a1ec-6b73e42f92bd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02476"/>
            <a:ext cx="1802942" cy="12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insk.mirzaimov.ru/images/plg_imagesized/cw598yuvw0495uoiu598uw4v5098uiijb95y98bwu98bw4u598ubw45iu09098ebw45fkjeibuooiudypesb5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02" y="3200812"/>
            <a:ext cx="1666257" cy="11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8" y="4437112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7497" y="5085184"/>
            <a:ext cx="80408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400" dirty="0" smtClean="0"/>
              <a:t>Работник </a:t>
            </a:r>
            <a:r>
              <a:rPr lang="ru-RU" sz="1400" dirty="0"/>
              <a:t>должен уведомить структурное подразделение антикоррупционных комплаенс процедур в письменной форме о возможном конфликте интересов</a:t>
            </a:r>
            <a:r>
              <a:rPr lang="ru-RU" sz="1400" dirty="0" smtClean="0"/>
              <a:t>.</a:t>
            </a:r>
          </a:p>
          <a:p>
            <a:pPr marL="171450" indent="-171450" algn="just">
              <a:buFontTx/>
              <a:buChar char="-"/>
            </a:pPr>
            <a:endParaRPr lang="ru-RU" sz="1400" dirty="0"/>
          </a:p>
          <a:p>
            <a:pPr marL="171450" indent="-171450" algn="just">
              <a:buFontTx/>
              <a:buChar char="-"/>
            </a:pPr>
            <a:r>
              <a:rPr lang="ru-RU" sz="1400" dirty="0" smtClean="0"/>
              <a:t>Работодатель </a:t>
            </a:r>
            <a:r>
              <a:rPr lang="ru-RU" sz="1400" dirty="0"/>
              <a:t>должен выполнить одно или несколько из следующих действий: </a:t>
            </a:r>
            <a:endParaRPr lang="ru-RU" sz="1400" dirty="0" smtClean="0"/>
          </a:p>
          <a:p>
            <a:pPr marL="228600" indent="-228600" algn="just">
              <a:buAutoNum type="arabicParenR"/>
            </a:pPr>
            <a:r>
              <a:rPr lang="ru-RU" sz="1400" dirty="0" smtClean="0"/>
              <a:t>отстранить </a:t>
            </a:r>
            <a:r>
              <a:rPr lang="ru-RU" sz="1400" dirty="0"/>
              <a:t>работника от принятия решения, которое является предметом конфликта интересов; </a:t>
            </a:r>
            <a:endParaRPr lang="ru-RU" sz="1400" dirty="0" smtClean="0"/>
          </a:p>
          <a:p>
            <a:pPr marL="228600" indent="-228600" algn="just">
              <a:buAutoNum type="arabicParenR"/>
            </a:pPr>
            <a:r>
              <a:rPr lang="ru-RU" sz="1400" dirty="0" smtClean="0"/>
              <a:t>изменить </a:t>
            </a:r>
            <a:r>
              <a:rPr lang="ru-RU" sz="1400" dirty="0"/>
              <a:t>трудовые (должностные) обязанности работника; </a:t>
            </a:r>
            <a:endParaRPr lang="ru-RU" sz="1400" dirty="0" smtClean="0"/>
          </a:p>
          <a:p>
            <a:pPr marL="228600" indent="-228600" algn="just">
              <a:buAutoNum type="arabicParenR"/>
            </a:pPr>
            <a:r>
              <a:rPr lang="ru-RU" sz="1400" dirty="0" smtClean="0"/>
              <a:t>оказать </a:t>
            </a:r>
            <a:r>
              <a:rPr lang="ru-RU" sz="1400" dirty="0"/>
              <a:t>помощь работнику в выполнении финансовых или имущественных обязательств.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3139046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3. Конфликт интересов, связанный с выполнением отдельных функций работника </a:t>
            </a:r>
            <a:r>
              <a:rPr lang="ru-RU" sz="1200" b="1" dirty="0" smtClean="0"/>
              <a:t>Учреждения </a:t>
            </a:r>
            <a:r>
              <a:rPr lang="ru-RU" sz="1200" b="1" dirty="0"/>
              <a:t>в отношении родственников и/или иных близких лиц, с которыми связана личная заинтересованность работника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1440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3.1.</a:t>
            </a:r>
            <a:r>
              <a:rPr lang="ru-RU" sz="1200" b="1" dirty="0"/>
              <a:t> </a:t>
            </a:r>
            <a:r>
              <a:rPr lang="ru-RU" sz="1200" dirty="0"/>
              <a:t>Работник участвует в принятии решений в отношении родственников и/или иных близких лиц, с которыми связана личная заинтересованность работника и которые также являются работниками </a:t>
            </a:r>
            <a:r>
              <a:rPr lang="ru-RU" sz="1200" dirty="0" smtClean="0"/>
              <a:t>Учреждения.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8202" y="2016657"/>
            <a:ext cx="1733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/>
              <a:t>работник </a:t>
            </a:r>
            <a:r>
              <a:rPr lang="ru-RU" sz="1200" i="1" dirty="0" smtClean="0"/>
              <a:t>«СЫН» </a:t>
            </a:r>
            <a:r>
              <a:rPr lang="ru-RU" sz="1200" i="1" dirty="0"/>
              <a:t>является главным инженером, в чьи трудовые (должностные) обязанности входит подготовка закупочной документации. </a:t>
            </a:r>
          </a:p>
        </p:txBody>
      </p:sp>
      <p:pic>
        <p:nvPicPr>
          <p:cNvPr id="8194" name="Picture 2" descr="http://www.finanzainmente.com/files/2013/10/o2o_a2982deb5cf246a4805f9d91d95d0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1886"/>
            <a:ext cx="1875755" cy="15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4048" y="1973918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Работник «ПАПА» </a:t>
            </a:r>
            <a:r>
              <a:rPr lang="ru-RU" sz="1200" i="1" dirty="0"/>
              <a:t>является руководителем работника </a:t>
            </a:r>
            <a:r>
              <a:rPr lang="ru-RU" sz="1200" i="1" dirty="0" smtClean="0"/>
              <a:t>«СЫН» </a:t>
            </a:r>
            <a:r>
              <a:rPr lang="ru-RU" sz="1200" i="1" dirty="0"/>
              <a:t>и его отцом, утверждающим закупочную документацию и принимающим в отношении работника </a:t>
            </a:r>
            <a:r>
              <a:rPr lang="ru-RU" sz="1200" i="1" dirty="0" smtClean="0"/>
              <a:t>«СЫН» </a:t>
            </a:r>
            <a:r>
              <a:rPr lang="ru-RU" sz="1200" i="1" dirty="0"/>
              <a:t>кадровые и иные решения, в том числе по оплате труда.)</a:t>
            </a:r>
          </a:p>
        </p:txBody>
      </p:sp>
      <p:pic>
        <p:nvPicPr>
          <p:cNvPr id="8196" name="Picture 4" descr="http://www.martidergisi.com/wp-content/uploads/2013/02/ko%C3%A7luk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06" y="1959475"/>
            <a:ext cx="1420093" cy="142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samarskie-roditeli.ru/media/cache/1e/9f/1e9f4040955a46cc186072efae3fff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11" y="2132856"/>
            <a:ext cx="1457244" cy="1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18202" y="3915280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3788" y="4305615"/>
            <a:ext cx="81369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Работник должен уведомить структурное подразделение антикоррупционных комплаенс процедур в письменной форме о возможном конфликте интересов.</a:t>
            </a:r>
            <a:endParaRPr lang="ru-RU" sz="12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Работодатель должен выполнить одно или несколько из следующих действий: </a:t>
            </a:r>
            <a:endParaRPr lang="ru-RU" sz="1200" dirty="0" smtClean="0">
              <a:latin typeface="Times New Roman"/>
              <a:ea typeface="Times New Roman"/>
              <a:cs typeface="Times New Roman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отстранить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работника от принятия решения, которое является предметом конфликта интересов; </a:t>
            </a:r>
            <a:endParaRPr lang="ru-RU" sz="1200" dirty="0" smtClean="0">
              <a:latin typeface="Times New Roman"/>
              <a:ea typeface="Times New Roman"/>
              <a:cs typeface="Times New Roman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изменить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трудовые (должностные) обязанности работника.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12" name="Picture 2" descr="http://polpoz.ru/umot/no-s-sootvetstvuyushim-zayavleniem-obrashatesya-neobhodimo-k-r/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09" y="5556700"/>
            <a:ext cx="7056783" cy="11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9054" y="3519962"/>
            <a:ext cx="1240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CC00FF"/>
                </a:solidFill>
              </a:rPr>
              <a:t>Карьерный рост</a:t>
            </a:r>
            <a:endParaRPr lang="ru-RU" sz="1200" dirty="0">
              <a:solidFill>
                <a:srgbClr val="CC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2714" y="3493984"/>
            <a:ext cx="133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CC00FF"/>
                </a:solidFill>
              </a:rPr>
              <a:t>Премии, подарки</a:t>
            </a:r>
            <a:endParaRPr lang="ru-RU" sz="12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69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888" y="93800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3.2. Работник участвует в принятии решения о закупке товаров, правами на которые владеет/распоряжается он сам или иные лица, с которыми связана личная заинтересованность работника.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20840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/>
              <a:t>Р</a:t>
            </a:r>
            <a:r>
              <a:rPr lang="ru-RU" sz="1200" i="1" dirty="0" smtClean="0"/>
              <a:t>аботник «ПАПА» </a:t>
            </a:r>
            <a:r>
              <a:rPr lang="ru-RU" sz="1200" i="1" dirty="0"/>
              <a:t>является председателем закупочной комиссии по закупочной процедуре в отношении результатов интеллектуальной собственности, а именно патента на промышленный образец.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1102" y="2410851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Сын </a:t>
            </a:r>
            <a:r>
              <a:rPr lang="ru-RU" sz="1200" i="1" dirty="0"/>
              <a:t>работника </a:t>
            </a:r>
            <a:r>
              <a:rPr lang="ru-RU" sz="1200" i="1" dirty="0" smtClean="0"/>
              <a:t>«ПАПА» </a:t>
            </a:r>
            <a:r>
              <a:rPr lang="ru-RU" sz="1200" i="1" dirty="0"/>
              <a:t>распоряжается правами на промышленный образец и является участником данной закупочной процедуры</a:t>
            </a:r>
            <a:r>
              <a:rPr lang="ru-RU" sz="1200" i="1" dirty="0" smtClean="0"/>
              <a:t>.</a:t>
            </a:r>
            <a:endParaRPr lang="ru-RU" sz="1200" i="1" dirty="0"/>
          </a:p>
        </p:txBody>
      </p:sp>
      <p:pic>
        <p:nvPicPr>
          <p:cNvPr id="7172" name="Picture 4" descr="http://stroyteh-nn.ru/image/55e18fb1a6c6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83" y="1783726"/>
            <a:ext cx="1417538" cy="16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donoda.gov.ua/index.php?spec_cmd=getcontent&amp;args=id:30966935f11e4c60f0648bec6298916aba9b26a90003000000030000009e0106000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82" y="1779927"/>
            <a:ext cx="2314218" cy="16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Соединительная линия уступом 7"/>
          <p:cNvCxnSpPr>
            <a:stCxn id="7174" idx="0"/>
          </p:cNvCxnSpPr>
          <p:nvPr/>
        </p:nvCxnSpPr>
        <p:spPr>
          <a:xfrm rot="16200000" flipH="1">
            <a:off x="5082415" y="112403"/>
            <a:ext cx="310244" cy="3645292"/>
          </a:xfrm>
          <a:prstGeom prst="bentConnector4">
            <a:avLst>
              <a:gd name="adj1" fmla="val -73684"/>
              <a:gd name="adj2" fmla="val 658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>
            <a:stCxn id="7172" idx="2"/>
          </p:cNvCxnSpPr>
          <p:nvPr/>
        </p:nvCxnSpPr>
        <p:spPr>
          <a:xfrm rot="5400000" flipH="1">
            <a:off x="4921934" y="577002"/>
            <a:ext cx="1488972" cy="4205064"/>
          </a:xfrm>
          <a:prstGeom prst="bentConnector4">
            <a:avLst>
              <a:gd name="adj1" fmla="val -15353"/>
              <a:gd name="adj2" fmla="val 584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98849" y="1779926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сын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97328" y="1641426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Папа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4005064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1" y="4797152"/>
            <a:ext cx="7938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/>
              <a:t>Работник </a:t>
            </a:r>
            <a:r>
              <a:rPr lang="ru-RU" sz="1200" dirty="0"/>
              <a:t>должен уведомить структурное подразделение антикоррупционных комплаенс процедур в письменной форме о возможном конфликте интересов</a:t>
            </a:r>
            <a:r>
              <a:rPr lang="ru-RU" sz="1200" dirty="0" smtClean="0"/>
              <a:t>.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Работодатель </a:t>
            </a:r>
            <a:r>
              <a:rPr lang="ru-RU" sz="1200" dirty="0"/>
              <a:t>должен выполнить одно или несколько из следующих действий: </a:t>
            </a:r>
            <a:endParaRPr lang="ru-RU" sz="1200" dirty="0" smtClean="0"/>
          </a:p>
          <a:p>
            <a:pPr marL="228600" indent="-228600">
              <a:buAutoNum type="arabicParenR"/>
            </a:pPr>
            <a:r>
              <a:rPr lang="ru-RU" sz="1200" dirty="0" smtClean="0"/>
              <a:t>отстранить </a:t>
            </a:r>
            <a:r>
              <a:rPr lang="ru-RU" sz="1200" dirty="0"/>
              <a:t>работника от принятия решения, которое является предметом конфликта интересов; </a:t>
            </a:r>
            <a:endParaRPr lang="ru-RU" sz="1200" dirty="0" smtClean="0"/>
          </a:p>
          <a:p>
            <a:pPr marL="228600" indent="-228600">
              <a:buAutoNum type="arabicParenR"/>
            </a:pPr>
            <a:r>
              <a:rPr lang="ru-RU" sz="1200" dirty="0" smtClean="0"/>
              <a:t>изменить </a:t>
            </a:r>
            <a:r>
              <a:rPr lang="ru-RU" sz="1200" dirty="0"/>
              <a:t>трудовые (должностные) обязанности работника.</a:t>
            </a:r>
          </a:p>
        </p:txBody>
      </p:sp>
    </p:spTree>
    <p:extLst>
      <p:ext uri="{BB962C8B-B14F-4D97-AF65-F5344CB8AC3E}">
        <p14:creationId xmlns:p14="http://schemas.microsoft.com/office/powerpoint/2010/main" val="2727966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kaputvrn.ru/showthread/images/48344-obrazec-uvedomlenie-o-smene-direkt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03" y="1666077"/>
            <a:ext cx="2286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35716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4.  Конфликт интересов, связанный с взаимодействием работника </a:t>
            </a:r>
            <a:r>
              <a:rPr lang="ru-RU" sz="1400" b="1" dirty="0" smtClean="0"/>
              <a:t>Учреждения </a:t>
            </a:r>
            <a:r>
              <a:rPr lang="ru-RU" sz="1400" b="1" dirty="0"/>
              <a:t>и его бывшего работодателя/совладельца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500" y="157595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4.1. Работник участвует в осуществлении закупочных процедур в отношении организации, владельцем, руководителем или работником которой он являлся до принятия на работу в </a:t>
            </a:r>
            <a:r>
              <a:rPr lang="ru-RU" sz="1200" dirty="0" smtClean="0"/>
              <a:t>Учреждение.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67884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Работник </a:t>
            </a:r>
            <a:r>
              <a:rPr lang="ru-RU" sz="1200" i="1" dirty="0"/>
              <a:t>«</a:t>
            </a:r>
            <a:r>
              <a:rPr lang="en-US" sz="1200" i="1" dirty="0"/>
              <a:t>X</a:t>
            </a:r>
            <a:r>
              <a:rPr lang="ru-RU" sz="1200" i="1" dirty="0"/>
              <a:t>» является председателем закупочной комиссии по закупочной процедуре, где участником является организация «</a:t>
            </a:r>
            <a:r>
              <a:rPr lang="en-US" sz="1200" i="1" dirty="0" smtClean="0"/>
              <a:t>Z</a:t>
            </a:r>
            <a:endParaRPr lang="ru-RU" sz="1200" i="1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322101" y="2839021"/>
            <a:ext cx="1692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Ранее </a:t>
            </a:r>
            <a:r>
              <a:rPr lang="ru-RU" sz="1200" i="1" dirty="0"/>
              <a:t>работник «</a:t>
            </a:r>
            <a:r>
              <a:rPr lang="en-US" sz="1200" i="1" dirty="0"/>
              <a:t>X</a:t>
            </a:r>
            <a:r>
              <a:rPr lang="ru-RU" sz="1200" i="1" dirty="0"/>
              <a:t>» имел долю 75% в организации «</a:t>
            </a:r>
            <a:r>
              <a:rPr lang="en-US" sz="1200" i="1" dirty="0"/>
              <a:t>Z</a:t>
            </a:r>
            <a:r>
              <a:rPr lang="ru-RU" sz="1200" i="1" dirty="0"/>
              <a:t>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8144" y="2138372"/>
            <a:ext cx="816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Доля 75%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3789040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36510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/>
              <a:t>Работник </a:t>
            </a:r>
            <a:r>
              <a:rPr lang="ru-RU" sz="1200" dirty="0"/>
              <a:t>должен уведомить структурное подразделение антикоррупционных комплаенс процедур в письменной форме о возможном конфликте интересов</a:t>
            </a:r>
            <a:r>
              <a:rPr lang="ru-RU" sz="1200" dirty="0" smtClean="0"/>
              <a:t>.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  <a:p>
            <a:r>
              <a:rPr lang="ru-RU" sz="1200" dirty="0" smtClean="0"/>
              <a:t>- Работодатель </a:t>
            </a:r>
            <a:r>
              <a:rPr lang="ru-RU" sz="1200" dirty="0"/>
              <a:t>должен оценить, могут ли взаимоотношения работника с бывшим работодателем/совладельцем повлиять на объективное исполнение трудовых (должностных) обязанностей и повлечь конфликт интересов. В случае, если существует большая вероятность возникновения конфликта интересов работодатель должен исключить влияние работника на принятие решения, которое является предметом конфликта интересов.</a:t>
            </a:r>
          </a:p>
        </p:txBody>
      </p:sp>
      <p:pic>
        <p:nvPicPr>
          <p:cNvPr id="15" name="Picture 6" descr="http://p-usp.com/uploadedFiles/catalogimages/big/4177c7aaeb06f2bb62ba4b59250c98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48" y="1921935"/>
            <a:ext cx="2112740" cy="15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Соединительная линия уступом 16"/>
          <p:cNvCxnSpPr/>
          <p:nvPr/>
        </p:nvCxnSpPr>
        <p:spPr>
          <a:xfrm flipV="1">
            <a:off x="2771800" y="2067884"/>
            <a:ext cx="5040560" cy="20898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47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sgqconsulting.ru/images/stati_sgq/abababab0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29" y="1815347"/>
            <a:ext cx="906597" cy="11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-k2UXTaoqLLY/VYzh5YlJYaI/AAAAAAAFsDo/MGSxthMonpM/s1600/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11" y="1638927"/>
            <a:ext cx="1638893" cy="15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humbs.dreamstime.com/z/3d-white-people-job-interview-280466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6" y="1668579"/>
            <a:ext cx="156017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472" y="2857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9570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 4.2. Потенциальный работник, участвующий в переговорах о трудоустройстве в </a:t>
            </a:r>
            <a:r>
              <a:rPr lang="ru-RU" sz="1200" dirty="0" smtClean="0"/>
              <a:t>Учреждение </a:t>
            </a:r>
            <a:r>
              <a:rPr lang="ru-RU" sz="1200" dirty="0"/>
              <a:t>после увольнения из организации, являющейся победителем/участником в проводимых закупочных процедурах </a:t>
            </a:r>
            <a:r>
              <a:rPr lang="ru-RU" sz="1200" dirty="0" smtClean="0"/>
              <a:t>Учреждения, </a:t>
            </a:r>
            <a:r>
              <a:rPr lang="ru-RU" sz="1200" dirty="0"/>
              <a:t>претендует на замещение должности, связанной с осуществлением закупочных процедур.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Работник «Бывший руководитель - БР» </a:t>
            </a:r>
            <a:r>
              <a:rPr lang="ru-RU" sz="1200" i="1" dirty="0"/>
              <a:t>участвует в переговорах о трудоустройстве в </a:t>
            </a:r>
            <a:r>
              <a:rPr lang="ru-RU" sz="1200" i="1" dirty="0" smtClean="0"/>
              <a:t>Учреждение. </a:t>
            </a:r>
            <a:endParaRPr lang="ru-RU" sz="1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75925" y="1824498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Ранее работник «БР» являлся </a:t>
            </a:r>
            <a:r>
              <a:rPr lang="ru-RU" sz="1200" i="1" dirty="0"/>
              <a:t>заместителем генерального директора в организации «</a:t>
            </a:r>
            <a:r>
              <a:rPr lang="en-US" sz="1200" i="1" dirty="0"/>
              <a:t>Z</a:t>
            </a:r>
            <a:r>
              <a:rPr lang="ru-RU" sz="1200" i="1" dirty="0"/>
              <a:t>», которая участвовала в закупочных процедурах, проводимых </a:t>
            </a:r>
            <a:r>
              <a:rPr lang="ru-RU" sz="1200" i="1" dirty="0" smtClean="0"/>
              <a:t>Учреждением</a:t>
            </a:r>
            <a:endParaRPr lang="ru-RU" sz="12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44434" y="3613666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14908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- Потенциальный </a:t>
            </a:r>
            <a:r>
              <a:rPr lang="ru-RU" sz="1200" dirty="0"/>
              <a:t>работник должен уведомить структурное подразделение антикоррупционных комплаенс процедур в письменной форме о возможном конфликте интересов.</a:t>
            </a:r>
          </a:p>
          <a:p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Работодатель </a:t>
            </a:r>
            <a:r>
              <a:rPr lang="ru-RU" sz="1200" dirty="0"/>
              <a:t>должен оценить, могут ли взаимоотношения работника с бывшим работодателем/совладельцем повлиять на объективное исполнение трудовых (должностных) обязанностей и повлечь конфликт интересов.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В </a:t>
            </a:r>
            <a:r>
              <a:rPr lang="ru-RU" sz="1200" dirty="0"/>
              <a:t>случае, если существует большая вероятность возникновения конфликта интересов работодатель должен исключить влияние работника на принятие решения, которое является предметом конфликта интересов</a:t>
            </a:r>
            <a:r>
              <a:rPr lang="ru-RU" dirty="0"/>
              <a:t>.</a:t>
            </a:r>
          </a:p>
        </p:txBody>
      </p:sp>
      <p:cxnSp>
        <p:nvCxnSpPr>
          <p:cNvPr id="9" name="Соединительная линия уступом 8"/>
          <p:cNvCxnSpPr>
            <a:stCxn id="5124" idx="2"/>
            <a:endCxn id="5122" idx="2"/>
          </p:cNvCxnSpPr>
          <p:nvPr/>
        </p:nvCxnSpPr>
        <p:spPr>
          <a:xfrm rot="5400000">
            <a:off x="4442191" y="2200180"/>
            <a:ext cx="12700" cy="1961135"/>
          </a:xfrm>
          <a:prstGeom prst="bent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0365" y="3035897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CC00FF"/>
                </a:solidFill>
              </a:rPr>
              <a:t>Закупки</a:t>
            </a:r>
            <a:endParaRPr lang="ru-RU" sz="12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42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913" y="151944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Создание препятствий работником своевременному выполнению своих трудовых (должностных) обязанностей другим работником с целью получения личной выгоды..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72426" y="3892730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949" y="4437112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/>
              <a:t>Работник </a:t>
            </a:r>
            <a:r>
              <a:rPr lang="ru-RU" sz="1400" dirty="0"/>
              <a:t>должен уведомить структурное подразделение антикоррупционных комплаенс процедур в письменной форме о создании перед ним препятствий в исполнении им своих трудовых (должностных) обязанностей</a:t>
            </a:r>
            <a:r>
              <a:rPr lang="ru-RU" sz="1400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Работодатель </a:t>
            </a:r>
            <a:r>
              <a:rPr lang="ru-RU" sz="1400" dirty="0"/>
              <a:t>должен выполнить одно или несколько из следующих действий в отношении работника, личная выгода которого установлена: 1) отстранить работника от принятия решения, которое является предметом конфликта интересов, 2) изменить трудовые (должностные) обязанности работника</a:t>
            </a:r>
            <a:r>
              <a:rPr lang="ru-RU" sz="1400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98448" y="1124744"/>
            <a:ext cx="5116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5. Конфликт интересов между </a:t>
            </a:r>
            <a:r>
              <a:rPr lang="ru-RU" sz="1400" b="1" dirty="0" smtClean="0"/>
              <a:t>работниками  Учреждения</a:t>
            </a:r>
            <a:endParaRPr lang="ru-RU" sz="1400" dirty="0"/>
          </a:p>
        </p:txBody>
      </p:sp>
      <p:pic>
        <p:nvPicPr>
          <p:cNvPr id="12" name="Picture 22" descr="http://1.bp.blogspot.com/-VPGMJqQFZ6Y/VUgXJmcgB3I/AAAAAAAAI1I/wjfjNLIQXBE/s1600/Family%2Bfra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55733"/>
            <a:ext cx="2639786" cy="18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avatars.yandex.net/get-music-content/11ff57ef.a.959141-1/m1000x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024359"/>
            <a:ext cx="1984901" cy="177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97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elitesro.umi.ru/images/cms/data/podar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30" y="2132856"/>
            <a:ext cx="2493343" cy="22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podarkowww.ru/image/cache/data/image-134061034337b73fc19e8a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4" y="1747333"/>
            <a:ext cx="2970422" cy="27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472" y="2857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913" y="151944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Работник или иные лица, с которыми связана личная заинтересованность работника, получают подарки или иные блага от физических и/или юридических лиц, оказывающих (в том числе, намеревающихся оказать) услуги </a:t>
            </a:r>
            <a:r>
              <a:rPr lang="ru-RU" sz="1200" dirty="0" smtClean="0"/>
              <a:t>Учреждению.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0831" y="4491853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124744"/>
            <a:ext cx="7200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6. Конфликт интересов, связанный с получением подарков и услуг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57611" y="2314408"/>
            <a:ext cx="30963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Работник </a:t>
            </a:r>
            <a:r>
              <a:rPr lang="ru-RU" sz="1400" dirty="0"/>
              <a:t>«Х», являющийся представителем </a:t>
            </a:r>
            <a:r>
              <a:rPr lang="ru-RU" sz="1400" dirty="0" smtClean="0"/>
              <a:t>Учреждения </a:t>
            </a:r>
            <a:r>
              <a:rPr lang="ru-RU" sz="1400" dirty="0"/>
              <a:t>на экономическом форуме получает подарок от потенциального контрагента </a:t>
            </a:r>
            <a:r>
              <a:rPr lang="ru-RU" sz="1400" dirty="0" smtClean="0"/>
              <a:t>Учреждения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952" y="4941168"/>
            <a:ext cx="79208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/>
              <a:t>Работник </a:t>
            </a:r>
            <a:r>
              <a:rPr lang="ru-RU" sz="1400" dirty="0"/>
              <a:t>должен уведомить структурное подразделение антикоррупционных комплаенс процедур в письменной форме о получении подарков или иных благ от физических и/или юридических лиц</a:t>
            </a:r>
            <a:r>
              <a:rPr lang="ru-RU" sz="1400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Работодатель </a:t>
            </a:r>
            <a:r>
              <a:rPr lang="ru-RU" sz="1400" dirty="0"/>
              <a:t>должен выполнить одно или несколько из следующих действий: </a:t>
            </a:r>
            <a:endParaRPr lang="ru-RU" sz="1400" dirty="0" smtClean="0"/>
          </a:p>
          <a:p>
            <a:pPr marL="342900" indent="-342900" algn="just">
              <a:buAutoNum type="arabicParenR"/>
            </a:pPr>
            <a:r>
              <a:rPr lang="ru-RU" sz="1400" dirty="0" smtClean="0"/>
              <a:t>отстранить </a:t>
            </a:r>
            <a:r>
              <a:rPr lang="ru-RU" sz="1400" dirty="0"/>
              <a:t>работника от принятия решения, которое является предметом конфликта интересов; </a:t>
            </a:r>
            <a:endParaRPr lang="ru-RU" sz="1400" dirty="0" smtClean="0"/>
          </a:p>
          <a:p>
            <a:pPr marL="342900" indent="-342900" algn="just">
              <a:buAutoNum type="arabicParenR"/>
            </a:pPr>
            <a:r>
              <a:rPr lang="ru-RU" sz="1400" dirty="0" smtClean="0"/>
              <a:t>изменить </a:t>
            </a:r>
            <a:r>
              <a:rPr lang="ru-RU" sz="1400" dirty="0"/>
              <a:t>трудовые (должностные) обязанности работника.</a:t>
            </a:r>
          </a:p>
        </p:txBody>
      </p:sp>
    </p:spTree>
    <p:extLst>
      <p:ext uri="{BB962C8B-B14F-4D97-AF65-F5344CB8AC3E}">
        <p14:creationId xmlns:p14="http://schemas.microsoft.com/office/powerpoint/2010/main" val="151843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495" y="930305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7. Конфликт интересов, связанный с использованием информации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097" y="1217380"/>
            <a:ext cx="888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Работник использует (может использовать) информацию, ставшую ему известной в ходе выполнения трудовых (должностных) обязанностей, для получения выгоды или конкурентных преимуществ при совершении коммерческих сделок для себя или иного лица, с которым связана личная заинтересованность работника.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096" y="1855857"/>
            <a:ext cx="18246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latin typeface="Times New Roman"/>
                <a:ea typeface="Times New Roman"/>
              </a:rPr>
              <a:t>Работнику «Ушлый» </a:t>
            </a:r>
            <a:r>
              <a:rPr lang="ru-RU" sz="1200" i="1" dirty="0">
                <a:latin typeface="Times New Roman"/>
                <a:ea typeface="Times New Roman"/>
              </a:rPr>
              <a:t>в ходе выполнения трудовых (должностных) обязанностей в </a:t>
            </a:r>
            <a:r>
              <a:rPr lang="ru-RU" sz="1200" i="1" dirty="0" smtClean="0">
                <a:latin typeface="Times New Roman"/>
                <a:ea typeface="Times New Roman"/>
              </a:rPr>
              <a:t>Учреждении </a:t>
            </a:r>
            <a:r>
              <a:rPr lang="ru-RU" sz="1200" i="1" dirty="0">
                <a:latin typeface="Times New Roman"/>
                <a:ea typeface="Times New Roman"/>
              </a:rPr>
              <a:t>стало заблаговременно известно о планируемом проведении закупочной процедуры, предметом которой является заключение договора аренды офисных помещений. </a:t>
            </a:r>
            <a:endParaRPr lang="ru-RU" sz="12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85974" y="1890900"/>
            <a:ext cx="1728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latin typeface="Times New Roman"/>
                <a:ea typeface="Times New Roman"/>
              </a:rPr>
              <a:t>Учреждение </a:t>
            </a:r>
            <a:r>
              <a:rPr lang="ru-RU" sz="1200" i="1" dirty="0">
                <a:latin typeface="Times New Roman"/>
                <a:ea typeface="Times New Roman"/>
              </a:rPr>
              <a:t>заключило соответствующий договор с организацией «</a:t>
            </a:r>
            <a:r>
              <a:rPr lang="en-US" sz="1200" i="1" dirty="0">
                <a:latin typeface="Times New Roman"/>
                <a:ea typeface="Times New Roman"/>
              </a:rPr>
              <a:t>Z</a:t>
            </a:r>
            <a:r>
              <a:rPr lang="ru-RU" sz="1200" i="1" dirty="0">
                <a:latin typeface="Times New Roman"/>
                <a:ea typeface="Times New Roman"/>
              </a:rPr>
              <a:t>», учредителем которой является работник </a:t>
            </a:r>
            <a:r>
              <a:rPr lang="ru-RU" sz="1200" i="1" dirty="0" smtClean="0">
                <a:latin typeface="Times New Roman"/>
                <a:ea typeface="Times New Roman"/>
              </a:rPr>
              <a:t>«Ушлый». </a:t>
            </a:r>
            <a:r>
              <a:rPr lang="ru-RU" sz="1200" i="1" dirty="0">
                <a:latin typeface="Times New Roman"/>
                <a:ea typeface="Times New Roman"/>
              </a:rPr>
              <a:t>Помимо этого работник «</a:t>
            </a:r>
            <a:r>
              <a:rPr lang="en-US" sz="1200" i="1" dirty="0">
                <a:latin typeface="Times New Roman"/>
                <a:ea typeface="Times New Roman"/>
              </a:rPr>
              <a:t>X</a:t>
            </a:r>
            <a:r>
              <a:rPr lang="ru-RU" sz="1200" i="1" dirty="0">
                <a:latin typeface="Times New Roman"/>
                <a:ea typeface="Times New Roman"/>
              </a:rPr>
              <a:t>» является учредителем организаций «К» и «</a:t>
            </a:r>
            <a:r>
              <a:rPr lang="en-US" sz="1200" i="1" dirty="0">
                <a:latin typeface="Times New Roman"/>
                <a:ea typeface="Times New Roman"/>
              </a:rPr>
              <a:t>T</a:t>
            </a:r>
            <a:r>
              <a:rPr lang="ru-RU" sz="1200" i="1" dirty="0">
                <a:latin typeface="Times New Roman"/>
                <a:ea typeface="Times New Roman"/>
              </a:rPr>
              <a:t>», также претендовавших на заключение данного договора</a:t>
            </a:r>
            <a:endParaRPr lang="ru-RU" sz="1200" i="1" dirty="0"/>
          </a:p>
        </p:txBody>
      </p:sp>
      <p:pic>
        <p:nvPicPr>
          <p:cNvPr id="13314" name="Picture 2" descr="http://libdocs.ru/tw_files2/urls_1353/5/d-4963/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88" y="1863711"/>
            <a:ext cx="1339726" cy="100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dn.dipity.com/uploads/events/c641c0367c69f7cf4bd4a94a10645dc7_1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11" y="1843485"/>
            <a:ext cx="1592754" cy="104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m0-tub-ru.yandex.net/i?id=084bbcb24b0383bba5ca741157b210ae&amp;n=33&amp;h=190&amp;w=2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17" y="3379351"/>
            <a:ext cx="1462357" cy="9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zheleznodorozhnyj.buyreklama.ru/zheleznodorozhnyj/pic_336_294/18868487/stock-vector-construction-worker-21148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35" y="3177779"/>
            <a:ext cx="1110281" cy="9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Соединительная линия уступом 7"/>
          <p:cNvCxnSpPr/>
          <p:nvPr/>
        </p:nvCxnSpPr>
        <p:spPr>
          <a:xfrm rot="10800000">
            <a:off x="4113596" y="2922624"/>
            <a:ext cx="221867" cy="74090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4969777" y="3772766"/>
            <a:ext cx="867211" cy="37631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flipV="1">
            <a:off x="5052477" y="2599681"/>
            <a:ext cx="784511" cy="57809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08992" y="4240576"/>
            <a:ext cx="3538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CC00FF"/>
                </a:solidFill>
              </a:rPr>
              <a:t>Учредитель 3-х компаний и работник Учреждения</a:t>
            </a:r>
            <a:endParaRPr lang="ru-RU" sz="1200" dirty="0">
              <a:solidFill>
                <a:srgbClr val="CC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4563423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5374" y="5085184"/>
            <a:ext cx="8390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- Работник </a:t>
            </a:r>
            <a:r>
              <a:rPr lang="ru-RU" sz="1200" dirty="0"/>
              <a:t>должен уведомить структурное подразделение антикоррупционных комплаенс процедур в письменной форме о возможном конфликте интересов.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Работодатель </a:t>
            </a:r>
            <a:r>
              <a:rPr lang="ru-RU" sz="1200" dirty="0"/>
              <a:t>должен: </a:t>
            </a:r>
            <a:endParaRPr lang="ru-RU" sz="1200" dirty="0" smtClean="0"/>
          </a:p>
          <a:p>
            <a:pPr marL="228600" indent="-228600" algn="just">
              <a:buAutoNum type="arabicParenR"/>
            </a:pPr>
            <a:r>
              <a:rPr lang="ru-RU" sz="1200" dirty="0" smtClean="0"/>
              <a:t>установить </a:t>
            </a:r>
            <a:r>
              <a:rPr lang="ru-RU" sz="1200" dirty="0"/>
              <a:t>правила корпоративного поведения, запрещающих работникам разглашение или использование в личных целях информации, ставшей им известной в связи с выполнением трудовых (должностных) обязанностей; </a:t>
            </a:r>
            <a:endParaRPr lang="ru-RU" sz="1200" dirty="0" smtClean="0"/>
          </a:p>
          <a:p>
            <a:pPr marL="228600" indent="-228600" algn="just">
              <a:buAutoNum type="arabicParenR"/>
            </a:pPr>
            <a:r>
              <a:rPr lang="ru-RU" sz="1200" dirty="0" smtClean="0"/>
              <a:t>отстранить </a:t>
            </a:r>
            <a:r>
              <a:rPr lang="ru-RU" sz="1200" dirty="0"/>
              <a:t>работника от доступа к соответствующей информации, если будет установлена высокая вероятность конфликта интересов.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6960" y="2166676"/>
            <a:ext cx="914400" cy="1660235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Закупка Учреждения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7" idx="3"/>
          </p:cNvCxnSpPr>
          <p:nvPr/>
        </p:nvCxnSpPr>
        <p:spPr>
          <a:xfrm flipV="1">
            <a:off x="2961360" y="2673850"/>
            <a:ext cx="621609" cy="322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  <a:endCxn id="13314" idx="1"/>
          </p:cNvCxnSpPr>
          <p:nvPr/>
        </p:nvCxnSpPr>
        <p:spPr>
          <a:xfrm flipV="1">
            <a:off x="2961360" y="2366108"/>
            <a:ext cx="2875628" cy="6306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3"/>
          </p:cNvCxnSpPr>
          <p:nvPr/>
        </p:nvCxnSpPr>
        <p:spPr>
          <a:xfrm>
            <a:off x="2961360" y="2996794"/>
            <a:ext cx="2790986" cy="7409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04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8. Конфликт интересов при осуществлении работником благотворительной и спонсорской деятельности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6051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8.1.</a:t>
            </a:r>
            <a:r>
              <a:rPr lang="ru-RU" sz="1200" b="1" dirty="0"/>
              <a:t> </a:t>
            </a:r>
            <a:r>
              <a:rPr lang="ru-RU" sz="1200" dirty="0"/>
              <a:t>Работник и/или иное лицо, с которым связана личная заинтересованность работника, является единственным учредителем или членом благотворительного фонда и/или иных юридических лиц, которым оказывается благотворительная или спонсорская помощь.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234" y="2132856"/>
            <a:ext cx="2259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Дочь </a:t>
            </a:r>
            <a:r>
              <a:rPr lang="ru-RU" sz="1200" i="1" dirty="0"/>
              <a:t>работника «Х» </a:t>
            </a:r>
            <a:r>
              <a:rPr lang="ru-RU" sz="1200" i="1" dirty="0" smtClean="0"/>
              <a:t>Учреждения </a:t>
            </a:r>
            <a:r>
              <a:rPr lang="ru-RU" sz="1200" i="1" dirty="0"/>
              <a:t>является учредителем благотворительного фонда «</a:t>
            </a:r>
            <a:r>
              <a:rPr lang="en-US" sz="1200" i="1" dirty="0"/>
              <a:t>Z</a:t>
            </a:r>
            <a:r>
              <a:rPr lang="ru-RU" sz="1200" i="1" dirty="0"/>
              <a:t>», которому </a:t>
            </a:r>
            <a:r>
              <a:rPr lang="ru-RU" sz="1200" i="1" dirty="0" smtClean="0"/>
              <a:t>Учреждение </a:t>
            </a:r>
            <a:r>
              <a:rPr lang="ru-RU" sz="1200" i="1" dirty="0"/>
              <a:t>оказывает благотворительную помощь</a:t>
            </a:r>
          </a:p>
        </p:txBody>
      </p:sp>
      <p:pic>
        <p:nvPicPr>
          <p:cNvPr id="14338" name="Picture 2" descr="https://chrisdunnconsulting.files.wordpress.com/2014/07/rewar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1615105" cy="114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4489" y="3554170"/>
            <a:ext cx="20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Работник Учреждения – </a:t>
            </a:r>
          </a:p>
          <a:p>
            <a:r>
              <a:rPr lang="ru-RU" sz="1200" dirty="0" smtClean="0"/>
              <a:t>папа учредителя  фонда «</a:t>
            </a:r>
            <a:r>
              <a:rPr lang="en-US" sz="1200" dirty="0" smtClean="0"/>
              <a:t>Z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pic>
        <p:nvPicPr>
          <p:cNvPr id="14342" name="Picture 6" descr="http://vashbanket.com/wp-content/uploads/2012/11/vyibor-podark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06844"/>
            <a:ext cx="1342903" cy="13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42655" y="3554949"/>
            <a:ext cx="275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Учредитель благотворительного фонда</a:t>
            </a:r>
            <a:endParaRPr lang="ru-RU" sz="1200" dirty="0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4788024" y="2276872"/>
            <a:ext cx="1656184" cy="2880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42655" y="2276871"/>
            <a:ext cx="508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Дочь</a:t>
            </a:r>
            <a:endParaRPr lang="ru-RU" sz="1200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0800000">
            <a:off x="4674938" y="3140968"/>
            <a:ext cx="2201319" cy="28091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0032" y="2761652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Папа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72426" y="4261738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7377" y="4653136"/>
            <a:ext cx="8069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/>
              <a:t>Работник </a:t>
            </a:r>
            <a:r>
              <a:rPr lang="ru-RU" sz="1400" dirty="0"/>
              <a:t>должен уведомить структурное подразделение антикоррупционных комплаенс процедур о возможном конфликте интересов</a:t>
            </a:r>
            <a:r>
              <a:rPr lang="ru-RU" sz="1400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Работодатель </a:t>
            </a:r>
            <a:r>
              <a:rPr lang="ru-RU" sz="1400" dirty="0"/>
              <a:t>должен выполнить одно или несколько из следующих действий: </a:t>
            </a:r>
            <a:endParaRPr lang="ru-RU" sz="1400" dirty="0" smtClean="0"/>
          </a:p>
          <a:p>
            <a:pPr marL="342900" indent="-342900" algn="just">
              <a:buAutoNum type="arabicParenR"/>
            </a:pPr>
            <a:r>
              <a:rPr lang="ru-RU" sz="1400" dirty="0" smtClean="0"/>
              <a:t>отстранить </a:t>
            </a:r>
            <a:r>
              <a:rPr lang="ru-RU" sz="1400" dirty="0"/>
              <a:t>работника от принятия решения, которое является предметом конфликта интересов; </a:t>
            </a:r>
            <a:endParaRPr lang="ru-RU" sz="1400" dirty="0" smtClean="0"/>
          </a:p>
          <a:p>
            <a:pPr marL="342900" indent="-342900" algn="just">
              <a:buAutoNum type="arabicParenR"/>
            </a:pPr>
            <a:r>
              <a:rPr lang="ru-RU" sz="1400" dirty="0" smtClean="0"/>
              <a:t>изменить </a:t>
            </a:r>
            <a:r>
              <a:rPr lang="ru-RU" sz="1400" dirty="0"/>
              <a:t>трудовые (должностные) обязанности работника. </a:t>
            </a:r>
          </a:p>
        </p:txBody>
      </p:sp>
    </p:spTree>
    <p:extLst>
      <p:ext uri="{BB962C8B-B14F-4D97-AF65-F5344CB8AC3E}">
        <p14:creationId xmlns:p14="http://schemas.microsoft.com/office/powerpoint/2010/main" val="100231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007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Понятие конфликта интересов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http://refsurf.ru/files/9/images_47/image383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5"/>
            <a:ext cx="8784975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67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Типовые ситуации </a:t>
            </a:r>
            <a:r>
              <a:rPr lang="ru-RU" b="1" dirty="0" err="1"/>
              <a:t>предконфликта</a:t>
            </a:r>
            <a:r>
              <a:rPr lang="ru-RU" b="1" dirty="0"/>
              <a:t> и конфликта </a:t>
            </a:r>
            <a:r>
              <a:rPr lang="ru-RU" b="1" dirty="0" smtClean="0"/>
              <a:t>интересов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18430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8. Конфликт интересов при осуществлении работником благотворительной и спонсорской деятельности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22467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8.2. Работником </a:t>
            </a:r>
            <a:r>
              <a:rPr lang="ru-RU" sz="1200" dirty="0"/>
              <a:t>допущены нарушения, установленных в </a:t>
            </a:r>
            <a:r>
              <a:rPr lang="ru-RU" sz="1200" dirty="0" smtClean="0"/>
              <a:t>Учреждении </a:t>
            </a:r>
            <a:r>
              <a:rPr lang="ru-RU" sz="1200" dirty="0"/>
              <a:t>правил оказания благотворительной или спонсорской помощи, которые повлекли или могут повлечь возникновение у работника и/или иных лиц, с которыми связана личная заинтересованность работника,  материальной и/или личной выгоды, противоречащей правам и законным интересам </a:t>
            </a:r>
            <a:r>
              <a:rPr lang="ru-RU" sz="1200" dirty="0" smtClean="0"/>
              <a:t>Учреждения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4508" y="2161487"/>
            <a:ext cx="1163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Работником «Друг» </a:t>
            </a:r>
            <a:r>
              <a:rPr lang="ru-RU" sz="1200" i="1" dirty="0"/>
              <a:t>были нарушены правила оказания благотворительной помощи,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0860" y="3454970"/>
            <a:ext cx="2267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Работник «Друг»  Учреждения 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121336" y="3454970"/>
            <a:ext cx="275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Учредитель благотворительного фонда</a:t>
            </a:r>
            <a:endParaRPr lang="ru-RU" sz="1200" dirty="0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2807804" y="2124324"/>
            <a:ext cx="1656184" cy="2880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3137" y="2022987"/>
            <a:ext cx="1126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Одноклассник</a:t>
            </a:r>
            <a:endParaRPr lang="ru-RU" sz="1200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0800000">
            <a:off x="2647895" y="2922910"/>
            <a:ext cx="2201319" cy="28091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48554" y="2840067"/>
            <a:ext cx="1126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Одноклассник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35787" y="4077072"/>
            <a:ext cx="43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Меры предотвращения и урегулирования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7377" y="4653136"/>
            <a:ext cx="8069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/>
              <a:t>Работник должен уведомить структурное подразделение антикоррупционных комплаенс процедур о возможном конфликте интересов</a:t>
            </a:r>
            <a:r>
              <a:rPr lang="ru-RU" sz="1400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sz="1400" dirty="0"/>
              <a:t>Работодатель должен выполнить одно или несколько из следующих действий: </a:t>
            </a:r>
            <a:endParaRPr lang="ru-RU" sz="1400" dirty="0" smtClean="0"/>
          </a:p>
          <a:p>
            <a:pPr marL="342900" indent="-342900" algn="just">
              <a:buAutoNum type="arabicParenR"/>
            </a:pPr>
            <a:r>
              <a:rPr lang="ru-RU" sz="1400" dirty="0" smtClean="0"/>
              <a:t>отстранить </a:t>
            </a:r>
            <a:r>
              <a:rPr lang="ru-RU" sz="1400" dirty="0"/>
              <a:t>работника от принятия решения, которое является предметом конфликта интересов; </a:t>
            </a:r>
            <a:endParaRPr lang="ru-RU" sz="1400" dirty="0" smtClean="0"/>
          </a:p>
          <a:p>
            <a:pPr marL="342900" indent="-342900" algn="just">
              <a:buAutoNum type="arabicParenR"/>
            </a:pPr>
            <a:r>
              <a:rPr lang="ru-RU" sz="1400" dirty="0" smtClean="0"/>
              <a:t>изменить </a:t>
            </a:r>
            <a:r>
              <a:rPr lang="ru-RU" sz="1400" dirty="0"/>
              <a:t>трудовые (должностные) обязанности работника.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76257" y="1953414"/>
            <a:ext cx="1997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Организация </a:t>
            </a:r>
            <a:r>
              <a:rPr lang="ru-RU" sz="1200" i="1" dirty="0"/>
              <a:t>«Z», в которой одноклассник работника </a:t>
            </a:r>
            <a:r>
              <a:rPr lang="ru-RU" sz="1200" i="1" dirty="0" smtClean="0"/>
              <a:t>«Друг» </a:t>
            </a:r>
            <a:r>
              <a:rPr lang="ru-RU" sz="1200" i="1" dirty="0"/>
              <a:t>является учредителем, получила благотворительную помощь, при этом, не соответствуя требованиям </a:t>
            </a:r>
            <a:r>
              <a:rPr lang="ru-RU" sz="1200" i="1" dirty="0" smtClean="0"/>
              <a:t>Учреждения, </a:t>
            </a:r>
            <a:r>
              <a:rPr lang="ru-RU" sz="1200" i="1" dirty="0"/>
              <a:t>предъявляемым к подобным организациям</a:t>
            </a:r>
            <a:r>
              <a:rPr lang="ru-RU" sz="1200" i="1" dirty="0" smtClean="0"/>
              <a:t>. </a:t>
            </a:r>
            <a:endParaRPr lang="ru-RU" sz="1200" i="1" dirty="0"/>
          </a:p>
        </p:txBody>
      </p:sp>
      <p:pic>
        <p:nvPicPr>
          <p:cNvPr id="15362" name="Picture 2" descr="https://im2-tub-ru.yandex.net/i?id=2f5f71c9443de6c188d2e120961bc0ac&amp;n=33&amp;h=190&amp;w=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14" y="2071074"/>
            <a:ext cx="1357313" cy="130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otvet.imgsmail.ru/download/abee609593965ba51ad83e16e770ae7e_i-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24041"/>
            <a:ext cx="954822" cy="13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8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283452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Причины возникновения конфликта интересов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5440" y="1278736"/>
            <a:ext cx="2344106" cy="1721636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a typeface="Times New Roman"/>
              </a:rPr>
              <a:t>Нарушение и неисполнение требований законодательства Российской Федерации, Устава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 Учреждения,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локальных нормативных правовых актов и организационно-распорядительных документов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 Учреждения.</a:t>
            </a:r>
            <a:r>
              <a:rPr lang="ru-RU" sz="1200" dirty="0" smtClean="0">
                <a:solidFill>
                  <a:schemeClr val="tx1"/>
                </a:solidFill>
                <a:ea typeface="Calibri"/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99946" y="1278736"/>
            <a:ext cx="2344106" cy="1584176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Несоблюдения норм и принципов корпоративной этики, стандартов корпоративного поведения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1268760"/>
            <a:ext cx="2344106" cy="1584176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a typeface="Times New Roman"/>
              </a:rPr>
              <a:t>Наличие у руководителей/работников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Учреждения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финансовых интересов в других юридических лицах, с которыми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Учреждение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поддерживает деловые отношения.</a:t>
            </a:r>
            <a:r>
              <a:rPr lang="ru-RU" sz="1200" dirty="0" smtClean="0">
                <a:solidFill>
                  <a:schemeClr val="tx1"/>
                </a:solidFill>
                <a:ea typeface="Calibri"/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www.soshms.com/images/fighting_over_helm_400_clr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47" y="3789040"/>
            <a:ext cx="2140734" cy="26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3284984"/>
            <a:ext cx="2344106" cy="1584176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a typeface="Times New Roman"/>
              </a:rPr>
              <a:t>Предоставление руководителями/работниками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Учреждения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деловых возможностей другим юридическим лицам в ущерб интересам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 Учреждения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в силу личных интересов.</a:t>
            </a:r>
            <a:r>
              <a:rPr lang="ru-RU" sz="1200" dirty="0" smtClean="0">
                <a:solidFill>
                  <a:schemeClr val="tx1"/>
                </a:solidFill>
                <a:ea typeface="Calibri"/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3284984"/>
            <a:ext cx="2344106" cy="1584176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ea typeface="Times New Roman"/>
              </a:rPr>
              <a:t>Неразрешение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 предконфликтных ситуаций, возникающих в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 Учреждении</a:t>
            </a:r>
            <a:r>
              <a:rPr lang="ru-RU" sz="1200" dirty="0" smtClean="0">
                <a:solidFill>
                  <a:schemeClr val="tx1"/>
                </a:solidFill>
                <a:ea typeface="Calibri"/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5440" y="5071136"/>
            <a:ext cx="2344106" cy="1022160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a typeface="Times New Roman"/>
              </a:rPr>
              <a:t>Неисполнение договорных обязательств, как со стороны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 Учреждения,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так и со стороны контрагентов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 Учреждения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9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283452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Предупреждение конфликта интересов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129248"/>
            <a:ext cx="2664296" cy="143790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Соблюдение руководителями/работниками </a:t>
            </a:r>
            <a:r>
              <a:rPr lang="ru-RU" sz="1200" dirty="0" smtClean="0">
                <a:solidFill>
                  <a:schemeClr val="tx1"/>
                </a:solidFill>
              </a:rPr>
              <a:t>Учреждения, </a:t>
            </a:r>
            <a:r>
              <a:rPr lang="ru-RU" sz="1200" dirty="0">
                <a:solidFill>
                  <a:schemeClr val="tx1"/>
                </a:solidFill>
              </a:rPr>
              <a:t>а также Организатором закупок требований законодательства Российской Федерации, Устава </a:t>
            </a:r>
            <a:r>
              <a:rPr lang="ru-RU" sz="1200" dirty="0" smtClean="0">
                <a:solidFill>
                  <a:schemeClr val="tx1"/>
                </a:solidFill>
              </a:rPr>
              <a:t>Учреждения </a:t>
            </a:r>
            <a:r>
              <a:rPr lang="ru-RU" sz="1200" dirty="0">
                <a:solidFill>
                  <a:schemeClr val="tx1"/>
                </a:solidFill>
              </a:rPr>
              <a:t>и внутренних документов </a:t>
            </a:r>
            <a:r>
              <a:rPr lang="ru-RU" sz="1200" dirty="0" smtClean="0">
                <a:solidFill>
                  <a:schemeClr val="tx1"/>
                </a:solidFill>
              </a:rPr>
              <a:t>Учреждения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1129249"/>
            <a:ext cx="2584208" cy="129163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Недопущение заключения сделок и возникновения ситуаций, в которых личные интересы руководителя/работника могут вступить в конфликт или войти в противоречие с интересами </a:t>
            </a:r>
            <a:r>
              <a:rPr lang="ru-RU" sz="1200" dirty="0" smtClean="0">
                <a:solidFill>
                  <a:schemeClr val="tx1"/>
                </a:solidFill>
              </a:rPr>
              <a:t>Учреждения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.</a:t>
            </a:r>
            <a:r>
              <a:rPr lang="ru-RU" sz="1200" dirty="0" smtClean="0">
                <a:solidFill>
                  <a:schemeClr val="tx1"/>
                </a:solidFill>
                <a:ea typeface="Calibri"/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99946" y="1129249"/>
            <a:ext cx="2540206" cy="129163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Осуществление руководителями/работниками своих полномочий, функций и служебных обязанностей в отношении </a:t>
            </a:r>
            <a:r>
              <a:rPr lang="ru-RU" sz="1200" dirty="0" smtClean="0">
                <a:solidFill>
                  <a:schemeClr val="tx1"/>
                </a:solidFill>
              </a:rPr>
              <a:t>Учреждения </a:t>
            </a:r>
            <a:r>
              <a:rPr lang="ru-RU" sz="1200" dirty="0">
                <a:solidFill>
                  <a:schemeClr val="tx1"/>
                </a:solidFill>
              </a:rPr>
              <a:t>только исходя из интересов </a:t>
            </a:r>
            <a:r>
              <a:rPr lang="ru-RU" sz="1200" dirty="0" smtClean="0">
                <a:solidFill>
                  <a:schemeClr val="tx1"/>
                </a:solidFill>
              </a:rPr>
              <a:t>Учреждения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708920"/>
            <a:ext cx="2664296" cy="10081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a typeface="Times New Roman"/>
              </a:rPr>
              <a:t>Отказ руководителей/работников от участия во взаимоотношениях с деловыми партнерами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Учреждения,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за исключением ведения дел от  имени и в интересах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Учреждения.</a:t>
            </a:r>
            <a:r>
              <a:rPr lang="ru-RU" sz="1200" dirty="0" smtClean="0">
                <a:solidFill>
                  <a:schemeClr val="tx1"/>
                </a:solidFill>
                <a:ea typeface="Calibri"/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299" y="3861048"/>
            <a:ext cx="2664296" cy="79208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a typeface="Times New Roman"/>
              </a:rPr>
              <a:t>Отказ от осуществления деятельности конкурентной по отношению к интересам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Учреждения</a:t>
            </a:r>
            <a:r>
              <a:rPr lang="ru-RU" sz="1200" dirty="0" smtClean="0">
                <a:solidFill>
                  <a:schemeClr val="tx1"/>
                </a:solidFill>
                <a:ea typeface="Calibri"/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99946" y="2564904"/>
            <a:ext cx="2540206" cy="12961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a typeface="Times New Roman"/>
              </a:rPr>
              <a:t>Недопущение случаев оказания влияния на решения руководителей структурных подразделений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Учреждения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с целью содействия приему на работу, переводу работников на вышестоящие должности</a:t>
            </a:r>
            <a:r>
              <a:rPr lang="ru-RU" sz="1200" dirty="0" smtClean="0">
                <a:solidFill>
                  <a:schemeClr val="tx1"/>
                </a:solidFill>
                <a:ea typeface="Calibri"/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2922" y="4797152"/>
            <a:ext cx="2664296" cy="172819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a typeface="Times New Roman"/>
              </a:rPr>
              <a:t>Осуществление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Учреждением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деятельности по сбору информации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 в рамках законодательства РФ о лицах,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претендующих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и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работников, занимающих руководящие должности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в  Учреждении,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и их близких родственников.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88826" y="4133712"/>
            <a:ext cx="2551325" cy="108123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a typeface="Times New Roman"/>
              </a:rPr>
              <a:t>Осуществление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Учреждением (при необходимости) деятельности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по сбору информации о цепочках собственников контрагентов и потенциальных контрагентов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88825" y="5354846"/>
            <a:ext cx="2551325" cy="117049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a typeface="Times New Roman"/>
              </a:rPr>
              <a:t>Совершенствование процедур по предупреждению использования в личных целях имеющейся в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Учреждении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информации лицами, имеющими доступ к такой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информации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1067" y="2567155"/>
            <a:ext cx="2551325" cy="15665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a typeface="Times New Roman"/>
              </a:rPr>
              <a:t>Обеспечение своевременного рассмотрения негативной информации </a:t>
            </a:r>
            <a:r>
              <a:rPr lang="ru-RU" sz="1200" dirty="0" smtClean="0">
                <a:solidFill>
                  <a:schemeClr val="tx1"/>
                </a:solidFill>
                <a:ea typeface="Times New Roman"/>
              </a:rPr>
              <a:t>о Учреждении </a:t>
            </a:r>
            <a:r>
              <a:rPr lang="ru-RU" sz="1200" dirty="0">
                <a:solidFill>
                  <a:schemeClr val="tx1"/>
                </a:solidFill>
                <a:ea typeface="Times New Roman"/>
              </a:rPr>
              <a:t>в средствах массовой информации и иных источниках и осуществление своевременного реагирования по каждому факту появления такой информации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4" name="Picture 12" descr="http://tikhvin.spb.ru/iimages/9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68" y="4218431"/>
            <a:ext cx="2502644" cy="25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4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71396666"/>
              </p:ext>
            </p:extLst>
          </p:nvPr>
        </p:nvGraphicFramePr>
        <p:xfrm>
          <a:off x="14149064" y="4797152"/>
          <a:ext cx="268796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67651" y="2834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Выявление и урегулирование конфликта интересов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gray">
          <a:xfrm>
            <a:off x="98355" y="915764"/>
            <a:ext cx="6005408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defTabSz="911891">
              <a:defRPr/>
            </a:pPr>
            <a:endParaRPr lang="en-US" sz="1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3223" y="3490000"/>
            <a:ext cx="2226808" cy="867930"/>
          </a:xfrm>
          <a:prstGeom prst="rect">
            <a:avLst/>
          </a:prstGeom>
          <a:gradFill flip="none" rotWithShape="1">
            <a:gsLst>
              <a:gs pos="0">
                <a:srgbClr val="E7E79D">
                  <a:shade val="30000"/>
                  <a:satMod val="115000"/>
                </a:srgbClr>
              </a:gs>
              <a:gs pos="50000">
                <a:srgbClr val="E7E79D">
                  <a:shade val="67500"/>
                  <a:satMod val="115000"/>
                </a:srgbClr>
              </a:gs>
              <a:gs pos="100000">
                <a:srgbClr val="E7E79D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222250">
              <a:lnSpc>
                <a:spcPct val="90000"/>
              </a:lnSpc>
              <a:spcAft>
                <a:spcPct val="35000"/>
              </a:spcAft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</a:rPr>
              <a:t>Избегать ситуаций и обстоятельств, которые могут привести к конфликту интересов.</a:t>
            </a:r>
            <a:endParaRPr lang="ru-RU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68665" y="3868565"/>
            <a:ext cx="2433565" cy="674031"/>
          </a:xfrm>
          <a:prstGeom prst="rect">
            <a:avLst/>
          </a:prstGeom>
          <a:gradFill flip="none" rotWithShape="1">
            <a:gsLst>
              <a:gs pos="0">
                <a:srgbClr val="E7E79D">
                  <a:shade val="30000"/>
                  <a:satMod val="115000"/>
                </a:srgbClr>
              </a:gs>
              <a:gs pos="50000">
                <a:srgbClr val="E7E79D">
                  <a:shade val="67500"/>
                  <a:satMod val="115000"/>
                </a:srgbClr>
              </a:gs>
              <a:gs pos="100000">
                <a:srgbClr val="E7E7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222250">
              <a:lnSpc>
                <a:spcPct val="90000"/>
              </a:lnSpc>
              <a:spcAft>
                <a:spcPct val="35000"/>
              </a:spcAft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</a:rPr>
              <a:t>Содействовать урегулированию возникшего конфликта интересов.</a:t>
            </a:r>
            <a:endParaRPr lang="ru-RU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31201" y="5860619"/>
            <a:ext cx="2745124" cy="452432"/>
          </a:xfrm>
          <a:prstGeom prst="rect">
            <a:avLst/>
          </a:prstGeom>
          <a:gradFill flip="none" rotWithShape="1">
            <a:gsLst>
              <a:gs pos="0">
                <a:srgbClr val="E7E79D">
                  <a:shade val="30000"/>
                  <a:satMod val="115000"/>
                </a:srgbClr>
              </a:gs>
              <a:gs pos="50000">
                <a:srgbClr val="E7E79D">
                  <a:shade val="67500"/>
                  <a:satMod val="115000"/>
                </a:srgbClr>
              </a:gs>
              <a:gs pos="100000">
                <a:srgbClr val="E7E7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222250">
              <a:lnSpc>
                <a:spcPct val="90000"/>
              </a:lnSpc>
              <a:spcAft>
                <a:spcPct val="35000"/>
              </a:spcAft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 smtClean="0">
                <a:solidFill>
                  <a:srgbClr val="4F81BD">
                    <a:lumMod val="50000"/>
                  </a:srgbClr>
                </a:solidFill>
              </a:rPr>
              <a:t>По мере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</a:rPr>
              <a:t>возникновения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</a:rPr>
              <a:t> ситуации конфликта интересов </a:t>
            </a:r>
            <a:endParaRPr lang="ru-R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2338" y="5182060"/>
            <a:ext cx="2745124" cy="452432"/>
          </a:xfrm>
          <a:prstGeom prst="rect">
            <a:avLst/>
          </a:prstGeom>
          <a:gradFill flip="none" rotWithShape="1">
            <a:gsLst>
              <a:gs pos="0">
                <a:srgbClr val="E7E79D">
                  <a:shade val="30000"/>
                  <a:satMod val="115000"/>
                </a:srgbClr>
              </a:gs>
              <a:gs pos="50000">
                <a:srgbClr val="E7E79D">
                  <a:shade val="67500"/>
                  <a:satMod val="115000"/>
                </a:srgbClr>
              </a:gs>
              <a:gs pos="100000">
                <a:srgbClr val="E7E7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222250">
              <a:lnSpc>
                <a:spcPct val="90000"/>
              </a:lnSpc>
              <a:spcAft>
                <a:spcPct val="35000"/>
              </a:spcAft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 smtClean="0">
                <a:solidFill>
                  <a:srgbClr val="4F81BD">
                    <a:lumMod val="50000"/>
                  </a:srgbClr>
                </a:solidFill>
              </a:rPr>
              <a:t>При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</a:rPr>
              <a:t>назначении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</a:rPr>
              <a:t> на новую должность</a:t>
            </a:r>
            <a:endParaRPr lang="ru-R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8889" y="1966657"/>
            <a:ext cx="2226808" cy="1255728"/>
          </a:xfrm>
          <a:prstGeom prst="rect">
            <a:avLst/>
          </a:prstGeom>
          <a:gradFill flip="none" rotWithShape="1">
            <a:gsLst>
              <a:gs pos="0">
                <a:srgbClr val="E7E79D">
                  <a:shade val="30000"/>
                  <a:satMod val="115000"/>
                </a:srgbClr>
              </a:gs>
              <a:gs pos="50000">
                <a:srgbClr val="E7E79D">
                  <a:shade val="67500"/>
                  <a:satMod val="115000"/>
                </a:srgbClr>
              </a:gs>
              <a:gs pos="100000">
                <a:srgbClr val="E7E79D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222250">
              <a:lnSpc>
                <a:spcPct val="90000"/>
              </a:lnSpc>
              <a:spcAft>
                <a:spcPct val="35000"/>
              </a:spcAft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</a:rPr>
              <a:t>При принятии решений по деловым вопросам и выполнении своих трудовых обязанностей руководствоваться интересами Учреждения.</a:t>
            </a:r>
            <a:endParaRPr lang="ru-RU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87678" y="4147931"/>
            <a:ext cx="2745124" cy="1018740"/>
          </a:xfrm>
          <a:prstGeom prst="rect">
            <a:avLst/>
          </a:prstGeom>
          <a:gradFill flip="none" rotWithShape="1">
            <a:gsLst>
              <a:gs pos="0">
                <a:srgbClr val="E7E79D">
                  <a:shade val="30000"/>
                  <a:satMod val="115000"/>
                </a:srgbClr>
              </a:gs>
              <a:gs pos="50000">
                <a:srgbClr val="E7E79D">
                  <a:shade val="67500"/>
                  <a:satMod val="115000"/>
                </a:srgbClr>
              </a:gs>
              <a:gs pos="100000">
                <a:srgbClr val="E7E79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222250">
              <a:lnSpc>
                <a:spcPct val="90000"/>
              </a:lnSpc>
              <a:spcAft>
                <a:spcPct val="35000"/>
              </a:spcAft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endParaRPr lang="ru-RU" sz="1400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</a:rPr>
              <a:t>Виды раскрытия конфликта интересов:</a:t>
            </a:r>
          </a:p>
          <a:p>
            <a:pPr algn="ctr"/>
            <a:endParaRPr lang="ru-RU" sz="14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00031" y="1103022"/>
            <a:ext cx="3475978" cy="749436"/>
          </a:xfrm>
          <a:prstGeom prst="rect">
            <a:avLst/>
          </a:prstGeom>
          <a:gradFill flip="none" rotWithShape="1">
            <a:gsLst>
              <a:gs pos="0">
                <a:srgbClr val="E7E79D">
                  <a:shade val="30000"/>
                  <a:satMod val="115000"/>
                </a:srgbClr>
              </a:gs>
              <a:gs pos="50000">
                <a:srgbClr val="E7E79D">
                  <a:shade val="67500"/>
                  <a:satMod val="115000"/>
                </a:srgbClr>
              </a:gs>
              <a:gs pos="100000">
                <a:srgbClr val="E7E79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222250">
              <a:lnSpc>
                <a:spcPct val="90000"/>
              </a:lnSpc>
              <a:spcAft>
                <a:spcPct val="35000"/>
              </a:spcAft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</a:rPr>
              <a:t>Обязанности для работников  </a:t>
            </a:r>
          </a:p>
          <a:p>
            <a:pPr algn="ctr"/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</a:rPr>
              <a:t>ФКУ "Объединенная дирекция" Минстроя России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</a:rPr>
              <a:t>:</a:t>
            </a:r>
            <a:endParaRPr lang="ru-RU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72200" y="1966657"/>
            <a:ext cx="2426497" cy="1643527"/>
          </a:xfrm>
          <a:prstGeom prst="rect">
            <a:avLst/>
          </a:prstGeom>
          <a:gradFill flip="none" rotWithShape="1">
            <a:gsLst>
              <a:gs pos="0">
                <a:srgbClr val="E7E79D">
                  <a:shade val="30000"/>
                  <a:satMod val="115000"/>
                </a:srgbClr>
              </a:gs>
              <a:gs pos="50000">
                <a:srgbClr val="E7E79D">
                  <a:shade val="67500"/>
                  <a:satMod val="115000"/>
                </a:srgbClr>
              </a:gs>
              <a:gs pos="100000">
                <a:srgbClr val="E7E79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222250">
              <a:lnSpc>
                <a:spcPct val="90000"/>
              </a:lnSpc>
              <a:spcAft>
                <a:spcPct val="35000"/>
              </a:spcAft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</a:rPr>
              <a:t>Раскрывать возникший (реальный) или потенциальный конфликт интересов, в том числе, сообщать о возникновении конфликта интересов и заполнять декларации о конфликте интересов.</a:t>
            </a:r>
            <a:endParaRPr lang="ru-RU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928" y="5257703"/>
            <a:ext cx="2745124" cy="286232"/>
          </a:xfrm>
          <a:prstGeom prst="rect">
            <a:avLst/>
          </a:prstGeom>
          <a:gradFill flip="none" rotWithShape="1">
            <a:gsLst>
              <a:gs pos="0">
                <a:srgbClr val="E7E79D">
                  <a:shade val="30000"/>
                  <a:satMod val="115000"/>
                </a:srgbClr>
              </a:gs>
              <a:gs pos="50000">
                <a:srgbClr val="E7E79D">
                  <a:shade val="67500"/>
                  <a:satMod val="115000"/>
                </a:srgbClr>
              </a:gs>
              <a:gs pos="100000">
                <a:srgbClr val="E7E79D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222250">
              <a:lnSpc>
                <a:spcPct val="90000"/>
              </a:lnSpc>
              <a:spcAft>
                <a:spcPct val="35000"/>
              </a:spcAft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</a:rPr>
              <a:t>При приеме на работу</a:t>
            </a:r>
            <a:endParaRPr lang="ru-RU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64656" y="5791370"/>
            <a:ext cx="2745124" cy="424732"/>
          </a:xfrm>
          <a:prstGeom prst="rect">
            <a:avLst/>
          </a:prstGeom>
          <a:gradFill flip="none" rotWithShape="1">
            <a:gsLst>
              <a:gs pos="0">
                <a:srgbClr val="E7E79D">
                  <a:shade val="30000"/>
                  <a:satMod val="115000"/>
                </a:srgbClr>
              </a:gs>
              <a:gs pos="50000">
                <a:srgbClr val="E7E79D">
                  <a:shade val="67500"/>
                  <a:satMod val="115000"/>
                </a:srgbClr>
              </a:gs>
              <a:gs pos="100000">
                <a:srgbClr val="E7E79D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222250">
              <a:lnSpc>
                <a:spcPct val="90000"/>
              </a:lnSpc>
              <a:spcAft>
                <a:spcPct val="35000"/>
              </a:spcAft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 smtClean="0">
                <a:solidFill>
                  <a:srgbClr val="4F81BD">
                    <a:lumMod val="50000"/>
                  </a:srgbClr>
                </a:solidFill>
              </a:rPr>
              <a:t>В ходе проведения ежегодных аттестаций</a:t>
            </a:r>
            <a:endParaRPr lang="ru-RU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6" name="Прямая со стрелкой 5"/>
          <p:cNvCxnSpPr>
            <a:stCxn id="37" idx="3"/>
            <a:endCxn id="35" idx="0"/>
          </p:cNvCxnSpPr>
          <p:nvPr/>
        </p:nvCxnSpPr>
        <p:spPr>
          <a:xfrm>
            <a:off x="6032802" y="4657301"/>
            <a:ext cx="1582098" cy="524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7" idx="1"/>
            <a:endCxn id="40" idx="0"/>
          </p:cNvCxnSpPr>
          <p:nvPr/>
        </p:nvCxnSpPr>
        <p:spPr>
          <a:xfrm flipH="1">
            <a:off x="1747490" y="4657301"/>
            <a:ext cx="1540188" cy="600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7" idx="2"/>
            <a:endCxn id="34" idx="0"/>
          </p:cNvCxnSpPr>
          <p:nvPr/>
        </p:nvCxnSpPr>
        <p:spPr>
          <a:xfrm>
            <a:off x="4660240" y="5166671"/>
            <a:ext cx="1443523" cy="693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7" idx="2"/>
            <a:endCxn id="41" idx="0"/>
          </p:cNvCxnSpPr>
          <p:nvPr/>
        </p:nvCxnSpPr>
        <p:spPr>
          <a:xfrm flipH="1">
            <a:off x="2837218" y="5166671"/>
            <a:ext cx="1823022" cy="624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8" descr="http://www.all-things-conflict-resolution-and-adr.com/images/dreamstime_4322920_gold_handshake_on_blue_puzzle-blue-back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3825"/>
                    </a14:imgEffect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42" y="1966657"/>
            <a:ext cx="1772196" cy="17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bykvu.com/media/k2/items/cache/2c6cc7ae9c63fd6d3c75e107994a3efc_L.jpg?t=-62169984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800609" cy="19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50917816"/>
              </p:ext>
            </p:extLst>
          </p:nvPr>
        </p:nvGraphicFramePr>
        <p:xfrm>
          <a:off x="1426323" y="1052736"/>
          <a:ext cx="7128792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19" y="283452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Выявление конфликта интересов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3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283452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Выявление конфликта интересов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5122" name="Picture 2" descr="http://www.buhgalter-uchet.ru/wp-content/uploads/2014/07/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" y="955045"/>
            <a:ext cx="2691525" cy="20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871700" y="4185256"/>
            <a:ext cx="1977900" cy="17843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Анализ, проверка и оценка информации о цепочке </a:t>
            </a:r>
            <a:r>
              <a:rPr lang="ru-RU" sz="1400" dirty="0" smtClean="0">
                <a:solidFill>
                  <a:schemeClr val="tx1"/>
                </a:solidFill>
              </a:rPr>
              <a:t>собственников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99194" y="3940833"/>
            <a:ext cx="1288338" cy="1033272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Участники закупки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662784" y="5656767"/>
            <a:ext cx="1288338" cy="1033272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Контрагенты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4564" y="5661248"/>
            <a:ext cx="1535187" cy="1033272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Субподрядчики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83968" y="2085574"/>
            <a:ext cx="2304256" cy="209968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Анализ, проверка и оценка сведений о </a:t>
            </a:r>
            <a:r>
              <a:rPr lang="ru-RU" sz="1400" dirty="0" smtClean="0">
                <a:solidFill>
                  <a:schemeClr val="tx1"/>
                </a:solidFill>
              </a:rPr>
              <a:t>конфликте интересов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858016" y="2928934"/>
            <a:ext cx="2093959" cy="1033272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Лица претендующие </a:t>
            </a:r>
            <a:r>
              <a:rPr lang="ru-RU" sz="1200" dirty="0">
                <a:solidFill>
                  <a:schemeClr val="tx1"/>
                </a:solidFill>
              </a:rPr>
              <a:t>на замещение руководящих должностей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627751" y="1027408"/>
            <a:ext cx="2323371" cy="1033272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Работники, занимающие </a:t>
            </a:r>
            <a:r>
              <a:rPr lang="ru-RU" sz="1200" dirty="0">
                <a:solidFill>
                  <a:schemeClr val="tx1"/>
                </a:solidFill>
              </a:rPr>
              <a:t>руководящие должности в </a:t>
            </a:r>
            <a:r>
              <a:rPr lang="ru-RU" sz="1200" dirty="0" smtClean="0">
                <a:solidFill>
                  <a:schemeClr val="tx1"/>
                </a:solidFill>
              </a:rPr>
              <a:t>Учреждении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572264" y="1285860"/>
            <a:ext cx="2304256" cy="1214446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Работники, задействованные в закупочной деятельности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3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283452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Декларирование конфликта интересов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7992888" cy="7200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Первоначальное </a:t>
            </a:r>
            <a:r>
              <a:rPr lang="ru-RU" dirty="0">
                <a:solidFill>
                  <a:schemeClr val="tx1"/>
                </a:solidFill>
              </a:rPr>
              <a:t>раскрытие сведений о наличии конфликта интересов при приеме на работу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15088614"/>
              </p:ext>
            </p:extLst>
          </p:nvPr>
        </p:nvGraphicFramePr>
        <p:xfrm>
          <a:off x="575556" y="1556792"/>
          <a:ext cx="8064896" cy="363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2" descr="http://2fwww.doskaurala.ru/orimg/22685-1230288882_3d-character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5144"/>
            <a:ext cx="4608512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1105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19820</TotalTime>
  <Words>3623</Words>
  <Application>Microsoft Office PowerPoint</Application>
  <PresentationFormat>Экран (4:3)</PresentationFormat>
  <Paragraphs>275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4_Office Theme</vt:lpstr>
      <vt:lpstr>35_Тема Office</vt:lpstr>
      <vt:lpstr>37_Тема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основных направлениях деятельности</dc:title>
  <dc:creator>Дьяченко Никита Александрович</dc:creator>
  <cp:lastModifiedBy>Веклич Ирина Владимировна</cp:lastModifiedBy>
  <cp:revision>1194</cp:revision>
  <cp:lastPrinted>2015-02-13T07:57:00Z</cp:lastPrinted>
  <dcterms:created xsi:type="dcterms:W3CDTF">2013-08-09T09:52:24Z</dcterms:created>
  <dcterms:modified xsi:type="dcterms:W3CDTF">2021-11-15T12:40:48Z</dcterms:modified>
</cp:coreProperties>
</file>