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4038" r:id="rId2"/>
    <p:sldMasterId id="2147484633" r:id="rId3"/>
  </p:sldMasterIdLst>
  <p:notesMasterIdLst>
    <p:notesMasterId r:id="rId9"/>
  </p:notesMasterIdLst>
  <p:handoutMasterIdLst>
    <p:handoutMasterId r:id="rId10"/>
  </p:handoutMasterIdLst>
  <p:sldIdLst>
    <p:sldId id="596" r:id="rId4"/>
    <p:sldId id="1086" r:id="rId5"/>
    <p:sldId id="1089" r:id="rId6"/>
    <p:sldId id="1087" r:id="rId7"/>
    <p:sldId id="1092" r:id="rId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рянцева Елена Александровна" initials="ЕАБ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993370"/>
    <a:srgbClr val="CC00FF"/>
    <a:srgbClr val="E7E79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4" autoAdjust="0"/>
    <p:restoredTop sz="92099" autoAdjust="0"/>
  </p:normalViewPr>
  <p:slideViewPr>
    <p:cSldViewPr>
      <p:cViewPr>
        <p:scale>
          <a:sx n="80" d="100"/>
          <a:sy n="80" d="100"/>
        </p:scale>
        <p:origin x="-2514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9556BBC-9FF0-47FB-B12A-657151D014A8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6900"/>
            <a:ext cx="2946400" cy="49418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6900"/>
            <a:ext cx="2946400" cy="49418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1D6A7703-286F-4F2D-AAB4-909EAD561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18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63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63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635F0D8-D723-4EC1-90DA-615F9E79DBCC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45659" cy="49363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7317"/>
            <a:ext cx="2945659" cy="49363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29AD8BC-9A67-45CD-B22D-3B19EC59F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86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Отдел кадрового обеспечения Административного управления ФКУ «Объединенная дирекция» Минстроя России,</a:t>
            </a:r>
          </a:p>
          <a:p>
            <a:r>
              <a:rPr lang="ru-RU" dirty="0" smtClean="0"/>
              <a:t>Ряжская Т.В.,  </a:t>
            </a:r>
            <a:r>
              <a:rPr lang="ru-RU" dirty="0" err="1" smtClean="0"/>
              <a:t>Веклич</a:t>
            </a:r>
            <a:r>
              <a:rPr lang="ru-RU" dirty="0" smtClean="0"/>
              <a:t> И.В.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D8BC-9A67-45CD-B22D-3B19EC59F2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GC-Bkgr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857250" y="5125641"/>
            <a:ext cx="7432477" cy="1223367"/>
            <a:chOff x="1805761" y="5524743"/>
            <a:chExt cx="7918450" cy="1303096"/>
          </a:xfrm>
        </p:grpSpPr>
        <p:sp>
          <p:nvSpPr>
            <p:cNvPr id="6" name="Rectangle 25"/>
            <p:cNvSpPr/>
            <p:nvPr userDrawn="1"/>
          </p:nvSpPr>
          <p:spPr bwMode="auto">
            <a:xfrm>
              <a:off x="1805761" y="5524743"/>
              <a:ext cx="1783792" cy="1303096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26"/>
            <p:cNvSpPr/>
            <p:nvPr userDrawn="1"/>
          </p:nvSpPr>
          <p:spPr bwMode="auto">
            <a:xfrm>
              <a:off x="3849591" y="5524743"/>
              <a:ext cx="1783791" cy="1301511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27"/>
            <p:cNvSpPr/>
            <p:nvPr userDrawn="1"/>
          </p:nvSpPr>
          <p:spPr bwMode="auto">
            <a:xfrm>
              <a:off x="5896590" y="5524743"/>
              <a:ext cx="1783792" cy="130151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28"/>
            <p:cNvSpPr/>
            <p:nvPr userDrawn="1"/>
          </p:nvSpPr>
          <p:spPr bwMode="auto">
            <a:xfrm>
              <a:off x="7940420" y="5524743"/>
              <a:ext cx="1783791" cy="1303096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4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23" descr="FGC-logo-ON-BLU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2" r="39293"/>
          <a:stretch>
            <a:fillRect/>
          </a:stretch>
        </p:blipFill>
        <p:spPr bwMode="auto">
          <a:xfrm>
            <a:off x="739676" y="1351359"/>
            <a:ext cx="1559719" cy="129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118" y="3090236"/>
            <a:ext cx="5299837" cy="538603"/>
          </a:xfr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>
            <a:lvl1pPr algn="l" defTabSz="913805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9695" algn="l"/>
                <a:tab pos="840879" algn="l"/>
                <a:tab pos="1262063" algn="l"/>
                <a:tab pos="1683247" algn="l"/>
                <a:tab pos="2104430" algn="l"/>
                <a:tab pos="2525614" algn="l"/>
                <a:tab pos="2946797" algn="l"/>
                <a:tab pos="3367981" algn="l"/>
                <a:tab pos="3789164" algn="l"/>
                <a:tab pos="4210348" algn="l"/>
                <a:tab pos="4631531" algn="l"/>
                <a:tab pos="5052715" algn="l"/>
                <a:tab pos="5473898" algn="l"/>
                <a:tab pos="5895083" algn="l"/>
                <a:tab pos="6316266" algn="l"/>
                <a:tab pos="6737450" algn="l"/>
                <a:tab pos="7158633" algn="l"/>
                <a:tab pos="7579817" algn="l"/>
                <a:tab pos="8001000" algn="l"/>
                <a:tab pos="8422184" algn="l"/>
              </a:tabLst>
              <a:defRPr lang="en-US" sz="29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117" y="3725635"/>
            <a:ext cx="4761228" cy="446270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 algn="l" defTabSz="913805" rtl="0" fontAlgn="base">
              <a:spcBef>
                <a:spcPct val="50000"/>
              </a:spcBef>
              <a:spcAft>
                <a:spcPct val="0"/>
              </a:spcAft>
              <a:buNone/>
              <a:defRPr lang="en-US" sz="23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24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04DA-D09F-47BB-9F68-DF69A0C4C3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7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</p:spPr>
        <p:txBody>
          <a:bodyPr lIns="93829" tIns="46913" rIns="93829" bIns="469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8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7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6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CCE6-8552-4E6A-973B-54C97C48EB4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3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292C5-E2E1-4586-A3EC-6A333E3A78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6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53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725" tIns="42863" rIns="85725" bIns="42863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58" y="6356450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97" y="-1488"/>
            <a:ext cx="8230195" cy="1143001"/>
          </a:xfrm>
          <a:prstGeom prst="rect">
            <a:avLst/>
          </a:prstGeom>
        </p:spPr>
        <p:txBody>
          <a:bodyPr lIns="85725" tIns="42863" rIns="85725" bIns="4286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4781" y="6346031"/>
            <a:ext cx="2132708" cy="364629"/>
          </a:xfrm>
          <a:prstGeom prst="rect">
            <a:avLst/>
          </a:prstGeom>
        </p:spPr>
        <p:txBody>
          <a:bodyPr lIns="85725" tIns="42863" rIns="85725" bIns="42863"/>
          <a:lstStyle>
            <a:lvl1pPr algn="l">
              <a:defRPr/>
            </a:lvl1pPr>
          </a:lstStyle>
          <a:p>
            <a:pPr>
              <a:defRPr/>
            </a:pPr>
            <a:fld id="{1B613A42-2EFA-4E3B-9779-A427397C2E1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60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7"/>
          <p:cNvPicPr>
            <a:picLocks noChangeAspect="1"/>
          </p:cNvPicPr>
          <p:nvPr userDrawn="1"/>
        </p:nvPicPr>
        <p:blipFill rotWithShape="1">
          <a:blip r:embed="rId2"/>
          <a:srcRect l="6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Тема презентации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911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/>
                <a:cs typeface="Arial"/>
              </a:rPr>
              <a:t>Тема презентации</a:t>
            </a:r>
            <a:endParaRPr lang="ru-RU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7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4397202"/>
            <a:ext cx="9144000" cy="2460798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2"/>
            <a:ext cx="7772400" cy="1214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Спасибо за внимание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4" y="548680"/>
            <a:ext cx="3600400" cy="32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4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0" y="952500"/>
            <a:ext cx="914259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85312" y="6527549"/>
            <a:ext cx="4586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050" smtClean="0">
                <a:solidFill>
                  <a:prstClr val="black"/>
                </a:solidFill>
              </a:rPr>
              <a:pPr algn="ctr"/>
              <a:t>‹#›</a:t>
            </a:fld>
            <a:endParaRPr lang="ru-RU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1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26" y="609320"/>
            <a:ext cx="7772977" cy="1143000"/>
          </a:xfrm>
          <a:prstGeom prst="rect">
            <a:avLst/>
          </a:prstGeom>
        </p:spPr>
        <p:txBody>
          <a:bodyPr lIns="81947" tIns="40971" rIns="81947" bIns="40971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56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04DA-D09F-47BB-9F68-DF69A0C4C3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3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53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725" tIns="42863" rIns="85725" bIns="42863"/>
          <a:lstStyle/>
          <a:p>
            <a:pPr defTabSz="9138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58" y="6356450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B613A42-2EFA-4E3B-9779-A427397C2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86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</p:spPr>
        <p:txBody>
          <a:bodyPr lIns="93829" tIns="46913" rIns="93829" bIns="469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8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7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6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CCE6-8552-4E6A-973B-54C97C48EB4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41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40560" cy="648072"/>
          </a:xfrm>
          <a:prstGeom prst="rect">
            <a:avLst/>
          </a:prstGeom>
        </p:spPr>
        <p:txBody>
          <a:bodyPr lIns="93829" tIns="46913" rIns="93829" bIns="46913"/>
          <a:lstStyle>
            <a:lvl1pPr algn="l"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defTabSz="91342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292C5-E2E1-4586-A3EC-6A333E3A78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83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53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725" tIns="42863" rIns="85725" bIns="42863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58" y="6356450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97" y="-1488"/>
            <a:ext cx="8230195" cy="1143001"/>
          </a:xfrm>
          <a:prstGeom prst="rect">
            <a:avLst/>
          </a:prstGeom>
        </p:spPr>
        <p:txBody>
          <a:bodyPr lIns="85725" tIns="42863" rIns="85725" bIns="4286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4781" y="6346031"/>
            <a:ext cx="2132708" cy="364629"/>
          </a:xfrm>
          <a:prstGeom prst="rect">
            <a:avLst/>
          </a:prstGeom>
        </p:spPr>
        <p:txBody>
          <a:bodyPr lIns="85725" tIns="42863" rIns="85725" bIns="42863"/>
          <a:lstStyle>
            <a:lvl1pPr algn="l">
              <a:defRPr/>
            </a:lvl1pPr>
          </a:lstStyle>
          <a:p>
            <a:pPr>
              <a:defRPr/>
            </a:pPr>
            <a:fld id="{1B613A42-2EFA-4E3B-9779-A427397C2E1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58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EditPoints="1"/>
          </p:cNvSpPr>
          <p:nvPr userDrawn="1"/>
        </p:nvSpPr>
        <p:spPr bwMode="auto">
          <a:xfrm>
            <a:off x="-5949" y="4"/>
            <a:ext cx="9149953" cy="6776145"/>
          </a:xfrm>
          <a:custGeom>
            <a:avLst/>
            <a:gdLst>
              <a:gd name="T0" fmla="*/ 4559234 w 1435"/>
              <a:gd name="T1" fmla="*/ 1779991 h 1062"/>
              <a:gd name="T2" fmla="*/ 5783531 w 1435"/>
              <a:gd name="T3" fmla="*/ 2226584 h 1062"/>
              <a:gd name="T4" fmla="*/ 6376551 w 1435"/>
              <a:gd name="T5" fmla="*/ 4395749 h 1062"/>
              <a:gd name="T6" fmla="*/ 6453069 w 1435"/>
              <a:gd name="T7" fmla="*/ 6405416 h 1062"/>
              <a:gd name="T8" fmla="*/ 7282021 w 1435"/>
              <a:gd name="T9" fmla="*/ 5110297 h 1062"/>
              <a:gd name="T10" fmla="*/ 7970688 w 1435"/>
              <a:gd name="T11" fmla="*/ 5812086 h 1062"/>
              <a:gd name="T12" fmla="*/ 8474436 w 1435"/>
              <a:gd name="T13" fmla="*/ 6048142 h 1062"/>
              <a:gd name="T14" fmla="*/ 7237385 w 1435"/>
              <a:gd name="T15" fmla="*/ 6660612 h 1062"/>
              <a:gd name="T16" fmla="*/ 4527351 w 1435"/>
              <a:gd name="T17" fmla="*/ 6647852 h 1062"/>
              <a:gd name="T18" fmla="*/ 4291419 w 1435"/>
              <a:gd name="T19" fmla="*/ 6437315 h 1062"/>
              <a:gd name="T20" fmla="*/ 4992839 w 1435"/>
              <a:gd name="T21" fmla="*/ 6430936 h 1062"/>
              <a:gd name="T22" fmla="*/ 5190512 w 1435"/>
              <a:gd name="T23" fmla="*/ 6399036 h 1062"/>
              <a:gd name="T24" fmla="*/ 4897191 w 1435"/>
              <a:gd name="T25" fmla="*/ 3311166 h 1062"/>
              <a:gd name="T26" fmla="*/ 3220158 w 1435"/>
              <a:gd name="T27" fmla="*/ 2207444 h 1062"/>
              <a:gd name="T28" fmla="*/ 5260654 w 1435"/>
              <a:gd name="T29" fmla="*/ 1505656 h 1062"/>
              <a:gd name="T30" fmla="*/ 5496587 w 1435"/>
              <a:gd name="T31" fmla="*/ 1799131 h 1062"/>
              <a:gd name="T32" fmla="*/ 5126747 w 1435"/>
              <a:gd name="T33" fmla="*/ 2124506 h 1062"/>
              <a:gd name="T34" fmla="*/ 5298913 w 1435"/>
              <a:gd name="T35" fmla="*/ 2124506 h 1062"/>
              <a:gd name="T36" fmla="*/ 5260654 w 1435"/>
              <a:gd name="T37" fmla="*/ 2417981 h 1062"/>
              <a:gd name="T38" fmla="*/ 5177759 w 1435"/>
              <a:gd name="T39" fmla="*/ 2596618 h 1062"/>
              <a:gd name="T40" fmla="*/ 5872803 w 1435"/>
              <a:gd name="T41" fmla="*/ 2660417 h 1062"/>
              <a:gd name="T42" fmla="*/ 5260654 w 1435"/>
              <a:gd name="T43" fmla="*/ 2692316 h 1062"/>
              <a:gd name="T44" fmla="*/ 5228771 w 1435"/>
              <a:gd name="T45" fmla="*/ 2915613 h 1062"/>
              <a:gd name="T46" fmla="*/ 5203265 w 1435"/>
              <a:gd name="T47" fmla="*/ 3062350 h 1062"/>
              <a:gd name="T48" fmla="*/ 5324420 w 1435"/>
              <a:gd name="T49" fmla="*/ 3323926 h 1062"/>
              <a:gd name="T50" fmla="*/ 5158629 w 1435"/>
              <a:gd name="T51" fmla="*/ 3362205 h 1062"/>
              <a:gd name="T52" fmla="*/ 5426444 w 1435"/>
              <a:gd name="T53" fmla="*/ 3432384 h 1062"/>
              <a:gd name="T54" fmla="*/ 5369056 w 1435"/>
              <a:gd name="T55" fmla="*/ 3559982 h 1062"/>
              <a:gd name="T56" fmla="*/ 5209642 w 1435"/>
              <a:gd name="T57" fmla="*/ 3725860 h 1062"/>
              <a:gd name="T58" fmla="*/ 5094864 w 1435"/>
              <a:gd name="T59" fmla="*/ 3840698 h 1062"/>
              <a:gd name="T60" fmla="*/ 5439198 w 1435"/>
              <a:gd name="T61" fmla="*/ 3949156 h 1062"/>
              <a:gd name="T62" fmla="*/ 5216018 w 1435"/>
              <a:gd name="T63" fmla="*/ 4115033 h 1062"/>
              <a:gd name="T64" fmla="*/ 5113994 w 1435"/>
              <a:gd name="T65" fmla="*/ 4287290 h 1062"/>
              <a:gd name="T66" fmla="*/ 4973709 w 1435"/>
              <a:gd name="T67" fmla="*/ 4382989 h 1062"/>
              <a:gd name="T68" fmla="*/ 5547599 w 1435"/>
              <a:gd name="T69" fmla="*/ 4478687 h 1062"/>
              <a:gd name="T70" fmla="*/ 5171382 w 1435"/>
              <a:gd name="T71" fmla="*/ 4606285 h 1062"/>
              <a:gd name="T72" fmla="*/ 5547599 w 1435"/>
              <a:gd name="T73" fmla="*/ 4874241 h 1062"/>
              <a:gd name="T74" fmla="*/ 7511577 w 1435"/>
              <a:gd name="T75" fmla="*/ 4765783 h 1062"/>
              <a:gd name="T76" fmla="*/ 4967333 w 1435"/>
              <a:gd name="T77" fmla="*/ 4874241 h 1062"/>
              <a:gd name="T78" fmla="*/ 7441434 w 1435"/>
              <a:gd name="T79" fmla="*/ 5072018 h 1062"/>
              <a:gd name="T80" fmla="*/ 5611364 w 1435"/>
              <a:gd name="T81" fmla="*/ 5142197 h 1062"/>
              <a:gd name="T82" fmla="*/ 5726142 w 1435"/>
              <a:gd name="T83" fmla="*/ 5199616 h 1062"/>
              <a:gd name="T84" fmla="*/ 4852555 w 1435"/>
              <a:gd name="T85" fmla="*/ 5288934 h 1062"/>
              <a:gd name="T86" fmla="*/ 7613601 w 1435"/>
              <a:gd name="T87" fmla="*/ 5333593 h 1062"/>
              <a:gd name="T88" fmla="*/ 5738895 w 1435"/>
              <a:gd name="T89" fmla="*/ 5391012 h 1062"/>
              <a:gd name="T90" fmla="*/ 7607225 w 1435"/>
              <a:gd name="T91" fmla="*/ 5467571 h 1062"/>
              <a:gd name="T92" fmla="*/ 5649624 w 1435"/>
              <a:gd name="T93" fmla="*/ 5595169 h 1062"/>
              <a:gd name="T94" fmla="*/ 7651861 w 1435"/>
              <a:gd name="T95" fmla="*/ 5678108 h 1062"/>
              <a:gd name="T96" fmla="*/ 5821791 w 1435"/>
              <a:gd name="T97" fmla="*/ 5748287 h 1062"/>
              <a:gd name="T98" fmla="*/ 5598611 w 1435"/>
              <a:gd name="T99" fmla="*/ 5920544 h 1062"/>
              <a:gd name="T100" fmla="*/ 5617741 w 1435"/>
              <a:gd name="T101" fmla="*/ 5933304 h 1062"/>
              <a:gd name="T102" fmla="*/ 5751649 w 1435"/>
              <a:gd name="T103" fmla="*/ 5952443 h 1062"/>
              <a:gd name="T104" fmla="*/ 8047207 w 1435"/>
              <a:gd name="T105" fmla="*/ 6284198 h 1062"/>
              <a:gd name="T106" fmla="*/ 5668753 w 1435"/>
              <a:gd name="T107" fmla="*/ 6105561 h 1062"/>
              <a:gd name="T108" fmla="*/ 7722003 w 1435"/>
              <a:gd name="T109" fmla="*/ 6156600 h 1062"/>
              <a:gd name="T110" fmla="*/ 4680388 w 1435"/>
              <a:gd name="T111" fmla="*/ 6265058 h 1062"/>
              <a:gd name="T112" fmla="*/ 4897191 w 1435"/>
              <a:gd name="T113" fmla="*/ 6316097 h 1062"/>
              <a:gd name="T114" fmla="*/ 4680388 w 1435"/>
              <a:gd name="T115" fmla="*/ 6309718 h 1062"/>
              <a:gd name="T116" fmla="*/ 7702873 w 1435"/>
              <a:gd name="T117" fmla="*/ 6418176 h 1062"/>
              <a:gd name="T118" fmla="*/ 5541222 w 1435"/>
              <a:gd name="T119" fmla="*/ 6481975 h 1062"/>
              <a:gd name="T120" fmla="*/ 5522093 w 1435"/>
              <a:gd name="T121" fmla="*/ 6533014 h 1062"/>
              <a:gd name="T122" fmla="*/ 7779392 w 1435"/>
              <a:gd name="T123" fmla="*/ 6628712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692" tIns="42848" rIns="85692" bIns="42848"/>
          <a:lstStyle/>
          <a:p>
            <a:pPr defTabSz="91380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" name="Picture 4" descr="C:\Documents and Settings\Ivanov-VA\Мои документы\Презентации\logo_ru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6381754"/>
            <a:ext cx="24288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17" y="6421939"/>
            <a:ext cx="343793" cy="364628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D41E93-83C2-47F7-9594-3FC7311FBBE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322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21" y="6356457"/>
            <a:ext cx="2132707" cy="364628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/>
            </a:lvl1pPr>
          </a:lstStyle>
          <a:p>
            <a:pPr defTabSz="9143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3761" y="2"/>
            <a:ext cx="9147766" cy="948908"/>
            <a:chOff x="-3766" y="0"/>
            <a:chExt cx="9147766" cy="9489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491" y="0"/>
              <a:ext cx="3209509" cy="864096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864096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948909"/>
              <a:ext cx="9144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 rot="10800000">
              <a:off x="-3766" y="0"/>
              <a:ext cx="9144000" cy="864096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tint val="66000"/>
                    <a:satMod val="160000"/>
                    <a:alpha val="0"/>
                    <a:lumMod val="0"/>
                    <a:lumOff val="100000"/>
                  </a:schemeClr>
                </a:gs>
                <a:gs pos="0">
                  <a:schemeClr val="accent1">
                    <a:tint val="44500"/>
                    <a:satMod val="160000"/>
                  </a:schemeClr>
                </a:gs>
                <a:gs pos="16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05" fontAlgn="base">
                <a:spcBef>
                  <a:spcPct val="0"/>
                </a:spcBef>
                <a:spcAft>
                  <a:spcPct val="0"/>
                </a:spcAft>
              </a:pPr>
              <a:endParaRPr lang="ru-RU" sz="1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77" y="6421935"/>
            <a:ext cx="343793" cy="364628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6148D2A-A854-494E-A545-0071E20845C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34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7"/>
          <p:cNvPicPr>
            <a:picLocks noChangeAspect="1"/>
          </p:cNvPicPr>
          <p:nvPr userDrawn="1"/>
        </p:nvPicPr>
        <p:blipFill rotWithShape="1">
          <a:blip r:embed="rId2"/>
          <a:srcRect l="6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1130666" y="517616"/>
            <a:ext cx="7285365" cy="12661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Тема презентации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73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520259"/>
            <a:ext cx="614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-2956" y="9161"/>
            <a:ext cx="7141569" cy="90046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0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/>
                <a:cs typeface="Arial"/>
              </a:rPr>
              <a:t>Тема презентации</a:t>
            </a:r>
            <a:endParaRPr lang="ru-RU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55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4397202"/>
            <a:ext cx="9144000" cy="2460798"/>
          </a:xfrm>
          <a:prstGeom prst="rect">
            <a:avLst/>
          </a:prstGeom>
          <a:solidFill>
            <a:srgbClr val="558F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звание 5"/>
          <p:cNvSpPr>
            <a:spLocks noGrp="1"/>
          </p:cNvSpPr>
          <p:nvPr>
            <p:ph type="ctrTitle"/>
          </p:nvPr>
        </p:nvSpPr>
        <p:spPr>
          <a:xfrm>
            <a:off x="755576" y="4972752"/>
            <a:ext cx="7772400" cy="1214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Спасибо за внимание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4" y="548680"/>
            <a:ext cx="3600400" cy="32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0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0" y="952500"/>
            <a:ext cx="914259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85312" y="6527549"/>
            <a:ext cx="45868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050" smtClean="0">
                <a:solidFill>
                  <a:prstClr val="black"/>
                </a:solidFill>
              </a:rPr>
              <a:pPr algn="ctr"/>
              <a:t>‹#›</a:t>
            </a:fld>
            <a:endParaRPr lang="ru-RU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26" y="609320"/>
            <a:ext cx="7772977" cy="1143000"/>
          </a:xfrm>
          <a:prstGeom prst="rect">
            <a:avLst/>
          </a:prstGeom>
        </p:spPr>
        <p:txBody>
          <a:bodyPr lIns="81947" tIns="40971" rIns="81947" bIns="40971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54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44997" y="-1488"/>
            <a:ext cx="823019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903" y="1367731"/>
            <a:ext cx="8230195" cy="45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781" y="6346031"/>
            <a:ext cx="2132708" cy="364629"/>
          </a:xfrm>
          <a:prstGeom prst="rect">
            <a:avLst/>
          </a:prstGeom>
        </p:spPr>
        <p:txBody>
          <a:bodyPr vert="horz" lIns="33750" tIns="45717" rIns="91434" bIns="45717" rtlCol="0" anchor="ctr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31FB821-3CC6-4D6A-8ADC-AD5A24615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6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805" rtl="0" eaLnBrk="0" fontAlgn="base" hangingPunct="0">
        <a:spcBef>
          <a:spcPct val="0"/>
        </a:spcBef>
        <a:spcAft>
          <a:spcPct val="0"/>
        </a:spcAft>
        <a:defRPr lang="en-US" sz="3000" b="1" kern="1200" dirty="0">
          <a:solidFill>
            <a:srgbClr val="10253F"/>
          </a:solidFill>
          <a:latin typeface="Arial" pitchFamily="34" charset="0"/>
          <a:ea typeface="+mj-ea"/>
          <a:cs typeface="+mj-cs"/>
        </a:defRPr>
      </a:lvl1pPr>
      <a:lvl2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2pPr>
      <a:lvl3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3pPr>
      <a:lvl4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4pPr>
      <a:lvl5pPr algn="l" defTabSz="913805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5pPr>
      <a:lvl6pPr marL="428625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5725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85875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1450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305" indent="-342305" algn="l" defTabSz="913805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lang="en-US" sz="23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1pPr>
      <a:lvl2pPr marL="742653" indent="-284262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9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2pPr>
      <a:lvl3pPr marL="1141512" indent="-227708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rgbClr val="10253F"/>
          </a:solidFill>
          <a:latin typeface="Arial" pitchFamily="34" charset="0"/>
          <a:ea typeface="+mn-ea"/>
          <a:cs typeface="+mn-cs"/>
        </a:defRPr>
      </a:lvl3pPr>
      <a:lvl4pPr marL="1599903" indent="-227708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4pPr>
      <a:lvl5pPr marL="2056805" indent="-227708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5pPr>
      <a:lvl6pPr marL="2514443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5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14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7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367858"/>
            <a:ext cx="9144000" cy="22132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5682" tIns="42844" rIns="85682" bIns="42844" anchor="ctr"/>
          <a:lstStyle/>
          <a:p>
            <a:pPr indent="82550" algn="ctr" defTabSz="973995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О получении подарка в связи с должностным положением или исполнением должностных обязанностей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работниками</a:t>
            </a:r>
          </a:p>
          <a:p>
            <a:pPr indent="82550" algn="ctr" defTabSz="973995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ФКУ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"Объединенная дирекция"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Минстроя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России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6" name="Номер слайда 16"/>
          <p:cNvSpPr txBox="1">
            <a:spLocks/>
          </p:cNvSpPr>
          <p:nvPr/>
        </p:nvSpPr>
        <p:spPr bwMode="auto">
          <a:xfrm>
            <a:off x="8799053" y="6563376"/>
            <a:ext cx="4159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5" tIns="45228" rIns="90445" bIns="45228"/>
          <a:lstStyle>
            <a:lvl1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white">
                  <a:lumMod val="50000"/>
                </a:prstClr>
              </a:solidFill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2880320" cy="16928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45" y="4749172"/>
            <a:ext cx="1845310" cy="1256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59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14876" y="1049924"/>
            <a:ext cx="4177604" cy="5259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/>
                <a:ea typeface="Times New Roman"/>
              </a:rPr>
              <a:t>Подарок</a:t>
            </a:r>
            <a:r>
              <a:rPr lang="ru-RU" sz="1600" dirty="0">
                <a:latin typeface="Times New Roman"/>
                <a:ea typeface="Times New Roman"/>
              </a:rPr>
              <a:t>, полученный в связи 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с протокольными мероприятиями, служебными командировками и другими официальными мероприятиями - </a:t>
            </a:r>
            <a:r>
              <a:rPr lang="ru-RU" sz="1600" b="1" dirty="0">
                <a:latin typeface="Times New Roman"/>
                <a:ea typeface="Times New Roman"/>
              </a:rPr>
              <a:t>Подарок</a:t>
            </a:r>
            <a:r>
              <a:rPr lang="ru-RU" sz="1600" dirty="0">
                <a:latin typeface="Times New Roman"/>
                <a:ea typeface="Times New Roman"/>
              </a:rPr>
              <a:t>, полученный работником </a:t>
            </a:r>
            <a:r>
              <a:rPr lang="ru-RU" sz="1600" dirty="0" smtClean="0">
                <a:latin typeface="Times New Roman"/>
                <a:ea typeface="Times New Roman"/>
              </a:rPr>
              <a:t>Учреждения </a:t>
            </a:r>
            <a:r>
              <a:rPr lang="ru-RU" sz="1600" dirty="0">
                <a:latin typeface="Times New Roman"/>
                <a:ea typeface="Times New Roman"/>
              </a:rPr>
              <a:t>от физических (юридических) лиц, которые осуществляют дарение исходя из должностного положения одаряемого или исполнения им должностных обязанностей</a:t>
            </a:r>
            <a:r>
              <a:rPr lang="ru-RU" sz="1600" dirty="0" smtClean="0">
                <a:latin typeface="Times New Roman"/>
                <a:ea typeface="Times New Roman"/>
              </a:rPr>
              <a:t>, </a:t>
            </a:r>
            <a:r>
              <a:rPr lang="ru-RU" sz="1600" b="1" u="sng" dirty="0">
                <a:latin typeface="Times New Roman"/>
                <a:ea typeface="Times New Roman"/>
              </a:rPr>
              <a:t>за исключением</a:t>
            </a:r>
            <a:r>
              <a:rPr lang="ru-RU" sz="1600" u="sng" dirty="0">
                <a:latin typeface="Times New Roman"/>
                <a:ea typeface="Times New Roman"/>
              </a:rPr>
              <a:t> </a:t>
            </a:r>
            <a:r>
              <a:rPr lang="ru-RU" sz="1600" i="1" dirty="0">
                <a:latin typeface="Times New Roman"/>
                <a:ea typeface="Times New Roman"/>
              </a:rPr>
              <a:t>канцелярских принадлежностей</a:t>
            </a:r>
            <a:r>
              <a:rPr lang="ru-RU" sz="1600" dirty="0">
                <a:latin typeface="Times New Roman"/>
                <a:ea typeface="Times New Roman"/>
              </a:rPr>
              <a:t>, которые в рамках протокольных мероприятий, служебных командировок и других официальных мероприятий предоставлены каждому участнику указанных мероприятий в целях исполнения им своих должностных обязанностей, </a:t>
            </a:r>
            <a:r>
              <a:rPr lang="ru-RU" sz="1600" b="1" i="1" dirty="0">
                <a:latin typeface="Times New Roman"/>
                <a:ea typeface="Times New Roman"/>
              </a:rPr>
              <a:t>цветов и ценных подарков</a:t>
            </a:r>
            <a:r>
              <a:rPr lang="ru-RU" sz="1600" b="1" dirty="0">
                <a:latin typeface="Times New Roman"/>
                <a:ea typeface="Times New Roman"/>
              </a:rPr>
              <a:t>, которые вручены в качестве поощрения (награды)</a:t>
            </a:r>
            <a:endParaRPr lang="ru-RU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55306" y="34261"/>
            <a:ext cx="898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</a:rPr>
              <a:t>О получении подарка в связи с должностным положением или исполнением должностных обязанностей работниками ФКУ "Объединенная дирекция" Минстроя России</a:t>
            </a:r>
            <a:endParaRPr lang="ru-RU" sz="2000" b="1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2" name="Picture 2" descr="http://2yougift.ru/wp-content/uploads/2013/11/clip_image002_thum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3964864" cy="42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8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06" y="188640"/>
            <a:ext cx="898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</a:rPr>
              <a:t>О получении подарка в связи с должностным положением или исполнением должностных обязанностей работниками Учреждения</a:t>
            </a:r>
            <a:endParaRPr lang="ru-RU" sz="2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412776"/>
            <a:ext cx="4142264" cy="4680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Получение подарка в связи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должностным положением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или в связи с исполнением должностных обязанностей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-  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Получение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работником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Учреждения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лично или через посредника от физических (юридических) лиц подарка в рамках осуществления деятельности, предусмотренной должностной инструкцией, </a:t>
            </a:r>
          </a:p>
          <a:p>
            <a:pPr algn="ctr"/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а также в связи с исполнением должностных обязанностей в случаях, установленных федеральными законами и иными нормативными актами, определяющими особенности правового положения и специфику профессиональной трудовой деятельности указанных лиц</a:t>
            </a:r>
          </a:p>
          <a:p>
            <a:pPr algn="ctr"/>
            <a:endParaRPr lang="ru-RU" sz="1200" dirty="0"/>
          </a:p>
        </p:txBody>
      </p:sp>
      <p:pic>
        <p:nvPicPr>
          <p:cNvPr id="1028" name="Picture 4" descr="http://img01.kupiprodai.ru/092015/1442071558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59" y="1916832"/>
            <a:ext cx="3986963" cy="379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9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55306" y="188640"/>
            <a:ext cx="898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</a:rPr>
              <a:t>О получении подарка в связи с должностным положением или исполнением должностных обязанностей работниками Учреждения</a:t>
            </a:r>
          </a:p>
          <a:p>
            <a:pPr algn="ctr"/>
            <a:endParaRPr lang="ru-RU" sz="2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68190" y="1939771"/>
            <a:ext cx="5544616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Работники Учреждения обязаны уведомить обо всех случаях получения Подарка в связи с их должностным положением или исполнением трудовых обязанностей в течение 3 рабочих дней</a:t>
            </a:r>
            <a:endParaRPr lang="ru-RU" sz="1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Стрелка вправо 238"/>
          <p:cNvSpPr>
            <a:spLocks noChangeArrowheads="1"/>
          </p:cNvSpPr>
          <p:nvPr/>
        </p:nvSpPr>
        <p:spPr bwMode="auto">
          <a:xfrm rot="1943852">
            <a:off x="6832140" y="2657391"/>
            <a:ext cx="297421" cy="27131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lIns="91384" tIns="45692" rIns="91384" bIns="45692" anchor="ctr"/>
          <a:lstStyle/>
          <a:p>
            <a:pPr algn="ctr"/>
            <a:endParaRPr lang="ru-RU" sz="1000" b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3353" y="3068959"/>
            <a:ext cx="2757499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работник, ответственный за профилактику коррупции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38761" y="3068960"/>
            <a:ext cx="2757499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Непосредственного руководителя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0" name="Стрелка вправо 238"/>
          <p:cNvSpPr>
            <a:spLocks noChangeArrowheads="1"/>
          </p:cNvSpPr>
          <p:nvPr/>
        </p:nvSpPr>
        <p:spPr bwMode="auto">
          <a:xfrm rot="5400000">
            <a:off x="7338814" y="3747554"/>
            <a:ext cx="311559" cy="28723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lIns="91384" tIns="45692" rIns="91384" bIns="45692" anchor="ctr"/>
          <a:lstStyle/>
          <a:p>
            <a:pPr algn="ctr"/>
            <a:endParaRPr lang="ru-RU" sz="1000" b="1" dirty="0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33845" y="4110429"/>
            <a:ext cx="272149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Подарок, стоимость которого превышает 3 (три) тысячи рублей сдается по акту приема-передачи. Проводится проверка его стоимости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3" name="Стрелка вправо 238"/>
          <p:cNvSpPr>
            <a:spLocks noChangeArrowheads="1"/>
          </p:cNvSpPr>
          <p:nvPr/>
        </p:nvSpPr>
        <p:spPr bwMode="auto">
          <a:xfrm rot="5400000">
            <a:off x="7350640" y="5204783"/>
            <a:ext cx="311559" cy="28723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lIns="91384" tIns="45692" rIns="91384" bIns="45692" anchor="ctr"/>
          <a:lstStyle/>
          <a:p>
            <a:pPr algn="ctr"/>
            <a:endParaRPr lang="ru-RU" sz="1000" b="1" dirty="0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84051" y="5517232"/>
            <a:ext cx="2757499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Результаты работы по определению рыночной стоимости Подарка представляются в ОМТО и в Бухгалтерию Учреждения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5" name="Стрелка вправо 238"/>
          <p:cNvSpPr>
            <a:spLocks noChangeArrowheads="1"/>
          </p:cNvSpPr>
          <p:nvPr/>
        </p:nvSpPr>
        <p:spPr bwMode="auto">
          <a:xfrm rot="10800000">
            <a:off x="2834193" y="5677797"/>
            <a:ext cx="3007146" cy="25493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lIns="91384" tIns="45692" rIns="91384" bIns="45692" anchor="ctr"/>
          <a:lstStyle/>
          <a:p>
            <a:pPr algn="ctr"/>
            <a:endParaRPr lang="ru-RU" sz="1000" b="1" dirty="0">
              <a:solidFill>
                <a:srgbClr val="FFFF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7787" y="5147900"/>
            <a:ext cx="2537285" cy="13849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Подарок возвращается работнику, если он стоит не более 3 тыс. руб.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Если стоимость Подарка больше 3 тыс. руб., между Учреждением и работником оформляется акт-приема передачи.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03440" y="4353877"/>
            <a:ext cx="2593433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Работник может выкупить Подарок, направив соответствующее заявление не позднее 2 мес. со дня сдачи подарка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3353" y="3704142"/>
            <a:ext cx="2705307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Подарок,  в отношении которого не поступило заявление, может использоваться  Учреждением для обеспечения деятельности Учреждения</a:t>
            </a:r>
            <a:endParaRPr lang="ru-RU" sz="12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5" name="Стрелка вправо 238"/>
          <p:cNvSpPr>
            <a:spLocks noChangeArrowheads="1"/>
          </p:cNvSpPr>
          <p:nvPr/>
        </p:nvSpPr>
        <p:spPr bwMode="auto">
          <a:xfrm rot="8230418">
            <a:off x="2317300" y="2651027"/>
            <a:ext cx="297421" cy="27131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lIns="91384" tIns="45692" rIns="91384" bIns="45692" anchor="ctr"/>
          <a:lstStyle/>
          <a:p>
            <a:pPr algn="ctr"/>
            <a:endParaRPr lang="ru-RU" sz="1000" b="1" dirty="0">
              <a:solidFill>
                <a:srgbClr val="FFFFFF"/>
              </a:solidFill>
            </a:endParaRPr>
          </a:p>
        </p:txBody>
      </p:sp>
      <p:sp>
        <p:nvSpPr>
          <p:cNvPr id="66" name="Стрелка вправо 238"/>
          <p:cNvSpPr>
            <a:spLocks noChangeArrowheads="1"/>
          </p:cNvSpPr>
          <p:nvPr/>
        </p:nvSpPr>
        <p:spPr bwMode="auto">
          <a:xfrm rot="16200000">
            <a:off x="1512841" y="4813143"/>
            <a:ext cx="311559" cy="2240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C66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lIns="91384" tIns="45692" rIns="91384" bIns="45692" anchor="ctr"/>
          <a:lstStyle/>
          <a:p>
            <a:pPr algn="ctr"/>
            <a:endParaRPr lang="ru-RU" sz="1000" b="1" dirty="0">
              <a:solidFill>
                <a:srgbClr val="FFFFFF"/>
              </a:solidFill>
            </a:endParaRPr>
          </a:p>
        </p:txBody>
      </p:sp>
      <p:sp>
        <p:nvSpPr>
          <p:cNvPr id="68" name="Стрелка вправо 238"/>
          <p:cNvSpPr>
            <a:spLocks noChangeArrowheads="1"/>
          </p:cNvSpPr>
          <p:nvPr/>
        </p:nvSpPr>
        <p:spPr bwMode="auto">
          <a:xfrm rot="19733773">
            <a:off x="2949356" y="5262877"/>
            <a:ext cx="311559" cy="2240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C66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lIns="91384" tIns="45692" rIns="91384" bIns="45692" anchor="ctr"/>
          <a:lstStyle/>
          <a:p>
            <a:pPr algn="ctr"/>
            <a:endParaRPr lang="ru-RU" sz="1000" b="1" dirty="0">
              <a:solidFill>
                <a:srgbClr val="FFFFFF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8712" y="1052736"/>
            <a:ext cx="82809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ПОРЯДОК  </a:t>
            </a:r>
            <a:r>
              <a:rPr lang="ru-RU" sz="1400" dirty="0"/>
              <a:t>СООБЩЕНИЯ  РАБОТНИКАМИ О ПОЛУЧЕНИИ ПОДАРКА</a:t>
            </a:r>
            <a:endParaRPr lang="ru-RU" sz="1200" dirty="0"/>
          </a:p>
        </p:txBody>
      </p:sp>
      <p:pic>
        <p:nvPicPr>
          <p:cNvPr id="2054" name="Picture 6" descr="http://millionmasterov.ru/podarki/1208/open/img/236797_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30" y="2678435"/>
            <a:ext cx="2065735" cy="15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06" y="188640"/>
            <a:ext cx="898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>
                    <a:lumMod val="50000"/>
                  </a:srgbClr>
                </a:solidFill>
              </a:rPr>
              <a:t>О получении подарка в связи с должностным положением или исполнением должностных обязанностей работниками Учреждения</a:t>
            </a:r>
            <a:endParaRPr lang="ru-RU" sz="2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71801" y="1115863"/>
            <a:ext cx="3888432" cy="512938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Ответственность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990" y="1988840"/>
            <a:ext cx="3616998" cy="16004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 </a:t>
            </a:r>
            <a:r>
              <a:rPr lang="ru-RU" sz="1400" dirty="0"/>
              <a:t>случае если у работников </a:t>
            </a:r>
            <a:r>
              <a:rPr lang="ru-RU" sz="1400" dirty="0" smtClean="0"/>
              <a:t>Учреждения </a:t>
            </a:r>
            <a:r>
              <a:rPr lang="ru-RU" sz="1400" dirty="0"/>
              <a:t>есть основания полагать, что настоящее Положение может быть нарушено или имеется потенциальная возможность такого нарушения, работники </a:t>
            </a:r>
            <a:r>
              <a:rPr lang="ru-RU" sz="1400" dirty="0" smtClean="0"/>
              <a:t>Учреждения </a:t>
            </a:r>
            <a:r>
              <a:rPr lang="ru-RU" sz="1400" dirty="0"/>
              <a:t>должны немедленно сообщить об этом в </a:t>
            </a:r>
            <a:r>
              <a:rPr lang="ru-RU" sz="1400" dirty="0" smtClean="0"/>
              <a:t>работнику, ответственному за профилактику коррупции.</a:t>
            </a:r>
            <a:endParaRPr lang="ru-RU" sz="1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1373" y="2045078"/>
            <a:ext cx="3807091" cy="116955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0" lvl="1" algn="ctr"/>
            <a:r>
              <a:rPr lang="ru-RU" sz="1400" dirty="0" smtClean="0"/>
              <a:t>Случаи </a:t>
            </a:r>
            <a:r>
              <a:rPr lang="ru-RU" sz="1400" dirty="0"/>
              <a:t>нарушения работником </a:t>
            </a:r>
            <a:r>
              <a:rPr lang="ru-RU" sz="1400" dirty="0" smtClean="0"/>
              <a:t>Учреждения </a:t>
            </a:r>
            <a:r>
              <a:rPr lang="ru-RU" sz="1400" dirty="0"/>
              <a:t>настоящего Положения, которые привели к предконфликтной ситуации или конфликту интересов, рассматриваются </a:t>
            </a:r>
            <a:r>
              <a:rPr lang="ru-RU" sz="1400" dirty="0" smtClean="0"/>
              <a:t>руководством Учреждения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2" name="Picture 2" descr="http://sagel.ru/img/158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6" y="3789040"/>
            <a:ext cx="822487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05071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1D4576"/>
      </a:accent1>
      <a:accent2>
        <a:srgbClr val="6597D8"/>
      </a:accent2>
      <a:accent3>
        <a:srgbClr val="FFC000"/>
      </a:accent3>
      <a:accent4>
        <a:srgbClr val="DCE8F6"/>
      </a:accent4>
      <a:accent5>
        <a:srgbClr val="1F497D"/>
      </a:accent5>
      <a:accent6>
        <a:srgbClr val="938953"/>
      </a:accent6>
      <a:hlink>
        <a:srgbClr val="0000FF"/>
      </a:hlink>
      <a:folHlink>
        <a:srgbClr val="800080"/>
      </a:folHlink>
    </a:clrScheme>
    <a:fontScheme name="4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19074</TotalTime>
  <Words>306</Words>
  <Application>Microsoft Office PowerPoint</Application>
  <PresentationFormat>Экран (4:3)</PresentationFormat>
  <Paragraphs>25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4_Office Theme</vt:lpstr>
      <vt:lpstr>35_Тема Office</vt:lpstr>
      <vt:lpstr>37_Тема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основных направлениях деятельности</dc:title>
  <dc:creator>Дьяченко Никита Александрович</dc:creator>
  <cp:lastModifiedBy>Веклич Ирина Владимировна</cp:lastModifiedBy>
  <cp:revision>1104</cp:revision>
  <cp:lastPrinted>2015-02-13T07:57:00Z</cp:lastPrinted>
  <dcterms:created xsi:type="dcterms:W3CDTF">2013-08-09T09:52:24Z</dcterms:created>
  <dcterms:modified xsi:type="dcterms:W3CDTF">2021-08-03T11:48:16Z</dcterms:modified>
</cp:coreProperties>
</file>