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8"/>
  </p:notesMasterIdLst>
  <p:sldIdLst>
    <p:sldId id="271" r:id="rId3"/>
    <p:sldId id="264" r:id="rId4"/>
    <p:sldId id="272" r:id="rId5"/>
    <p:sldId id="273" r:id="rId6"/>
    <p:sldId id="274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D8"/>
    <a:srgbClr val="FEDDCE"/>
    <a:srgbClr val="E6FD0F"/>
    <a:srgbClr val="FEF8CE"/>
    <a:srgbClr val="FFFFFF"/>
    <a:srgbClr val="FFFF99"/>
    <a:srgbClr val="EFBBBB"/>
    <a:srgbClr val="53B990"/>
    <a:srgbClr val="FA5412"/>
    <a:srgbClr val="D7F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08" d="100"/>
          <a:sy n="108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Состоит на учете нуждающихся в жилье (на 01.01.2022)</a:t>
            </a:r>
            <a:r>
              <a:rPr lang="ru-RU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581735918608442E-2"/>
          <c:y val="0.23706671480946562"/>
          <c:w val="0.94941828044747167"/>
          <c:h val="0.59492417509165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52F-49E4-9C03-257411226BF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2F-49E4-9C03-257411226BFB}"/>
              </c:ext>
            </c:extLst>
          </c:dPt>
          <c:dLbls>
            <c:dLbl>
              <c:idx val="0"/>
              <c:layout>
                <c:manualLayout>
                  <c:x val="1.0022657738883714E-2"/>
                  <c:y val="-3.9135003518127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2F-49E4-9C03-257411226BFB}"/>
                </c:ext>
              </c:extLst>
            </c:dLbl>
            <c:dLbl>
              <c:idx val="1"/>
              <c:layout>
                <c:manualLayout>
                  <c:x val="-1.2048474314819721E-2"/>
                  <c:y val="-4.1064418768285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2F-49E4-9C03-257411226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90020</c:v>
                </c:pt>
                <c:pt idx="1">
                  <c:v>199736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F-49E4-9C03-257411226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FFFF00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792499413801186E-2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8E-49FB-823B-285BA5923FF3}"/>
                </c:ext>
              </c:extLst>
            </c:dLbl>
            <c:dLbl>
              <c:idx val="1"/>
              <c:layout>
                <c:manualLayout>
                  <c:x val="3.2844374560350754E-2"/>
                  <c:y val="-5.00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8E-49FB-823B-285BA5923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Возраст от 18 до 23 лет</c:v>
                </c:pt>
                <c:pt idx="1">
                  <c:v>Старше 23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119307</c:v>
                </c:pt>
                <c:pt idx="1">
                  <c:v>80429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E-49FB-823B-285BA5923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672576"/>
        <c:axId val="56420608"/>
        <c:axId val="0"/>
      </c:bar3DChart>
      <c:catAx>
        <c:axId val="596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20608"/>
        <c:crosses val="autoZero"/>
        <c:auto val="1"/>
        <c:lblAlgn val="ctr"/>
        <c:lblOffset val="100"/>
        <c:noMultiLvlLbl val="0"/>
      </c:catAx>
      <c:valAx>
        <c:axId val="564206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7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FDF4D-91B7-43FD-B75A-87966D186540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D0896-F6F6-4FDE-B004-BFD057B8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4981-EF1E-4006-A476-FCCA3E10DE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E7EF-DA2C-4B32-B61C-AEF7E31D8C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7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3AE2-BBB5-439E-8B45-1BEAD1A9B1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D023-D8B5-4B75-8F4E-8D9C7329EB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3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A106-04B7-4139-9DAE-1B43DA6F5D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08DA-188D-475A-9F10-82B0BCBAFB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7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83B5-3FA6-4F74-B0A4-72CA500C54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5D800-C404-4986-9109-80FB09FCAA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3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36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6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3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14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1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0754-8978-459F-BD65-78694300C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C3F7-F59C-4E17-A884-391B17111F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54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88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20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4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6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F2B7-3993-4796-A787-F33D7B99DD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6DECC-ECA2-4BE6-92FE-A0A6A63521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7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1A79-1F69-4BDF-9BDB-B3255069AF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9FE40-51DC-45D9-8AF6-1F49AB886E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6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514C-BA17-4F5B-9CD6-DDB69B76B2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2CE8-D53A-4DFE-A626-0B1C0E3E26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4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DEA7-FB4E-4C94-BD4A-05971EEB42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2742-499A-4397-AFA8-28C55D3E67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75DB-535B-40A1-8445-C935ABAB07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AF8F-910A-4D27-B3B1-03D9250E07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4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AB6D-07FC-4DB3-87EF-26866D9D6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911B-BB1A-44B6-B131-589EDF4E1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33A8-3B33-4E9B-BB2B-34A20C3A2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0971-F0E5-4AF8-841A-ABA233728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9C9E88-4947-4FD5-8730-89A1EBFE78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C981E9-4EE5-4939-912D-AEF2C6EFFD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7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05A32-D635-4D34-AC05-A78F77368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096B5-CCD5-455B-A575-CE39D243F8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9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1432" y="-4453"/>
            <a:ext cx="5112568" cy="609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детей-сирот и детей, оставшихся без попечения родителей</a:t>
            </a:r>
          </a:p>
        </p:txBody>
      </p:sp>
      <p:pic>
        <p:nvPicPr>
          <p:cNvPr id="21" name="Picture 19" descr="D:\Минстрой России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45794"/>
            <a:ext cx="29686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0AD07CA-4AAB-6A6E-4A54-88700D415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585604"/>
              </p:ext>
            </p:extLst>
          </p:nvPr>
        </p:nvGraphicFramePr>
        <p:xfrm>
          <a:off x="-179554" y="803668"/>
          <a:ext cx="3744416" cy="240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8B9737-1C6E-31D7-3B79-D7EEE81B66E2}"/>
              </a:ext>
            </a:extLst>
          </p:cNvPr>
          <p:cNvSpPr/>
          <p:nvPr/>
        </p:nvSpPr>
        <p:spPr>
          <a:xfrm>
            <a:off x="467544" y="1700564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обеспечению</a:t>
            </a:r>
          </a:p>
          <a:p>
            <a:pPr algn="ctr"/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жильем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636137-692F-6530-DF7A-63F856C2D4DF}"/>
              </a:ext>
            </a:extLst>
          </p:cNvPr>
          <p:cNvSpPr/>
          <p:nvPr/>
        </p:nvSpPr>
        <p:spPr>
          <a:xfrm>
            <a:off x="1763688" y="1448536"/>
            <a:ext cx="10081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наступил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срок 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25D6CAE7-0F13-6DAA-5468-6BBE6E47EFB2}"/>
              </a:ext>
            </a:extLst>
          </p:cNvPr>
          <p:cNvSpPr/>
          <p:nvPr/>
        </p:nvSpPr>
        <p:spPr>
          <a:xfrm>
            <a:off x="107504" y="2628278"/>
            <a:ext cx="72008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3C1A9A1-84AB-3049-174F-6E063EDCA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788815"/>
              </p:ext>
            </p:extLst>
          </p:nvPr>
        </p:nvGraphicFramePr>
        <p:xfrm>
          <a:off x="-180528" y="3212976"/>
          <a:ext cx="3480048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Свиток: горизонтальный 14">
            <a:extLst>
              <a:ext uri="{FF2B5EF4-FFF2-40B4-BE49-F238E27FC236}">
                <a16:creationId xmlns:a16="http://schemas.microsoft.com/office/drawing/2014/main" id="{507A6B28-4983-2ED2-10D7-C1D43663222B}"/>
              </a:ext>
            </a:extLst>
          </p:cNvPr>
          <p:cNvSpPr/>
          <p:nvPr/>
        </p:nvSpPr>
        <p:spPr>
          <a:xfrm>
            <a:off x="3923928" y="1124744"/>
            <a:ext cx="4824536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01.01.2022 функции ГРБС по вопросам жилищного обеспечения детей-сирот переданы Минстрою России</a:t>
            </a:r>
          </a:p>
        </p:txBody>
      </p:sp>
      <p:sp>
        <p:nvSpPr>
          <p:cNvPr id="16" name="Прямоугольник: багетная рамка 15">
            <a:extLst>
              <a:ext uri="{FF2B5EF4-FFF2-40B4-BE49-F238E27FC236}">
                <a16:creationId xmlns:a16="http://schemas.microsoft.com/office/drawing/2014/main" id="{A493365C-D57C-FB1A-621C-2EC04A435002}"/>
              </a:ext>
            </a:extLst>
          </p:cNvPr>
          <p:cNvSpPr/>
          <p:nvPr/>
        </p:nvSpPr>
        <p:spPr>
          <a:xfrm>
            <a:off x="3203848" y="3212976"/>
            <a:ext cx="5616624" cy="3456384"/>
          </a:xfrm>
          <a:prstGeom prst="bevel">
            <a:avLst>
              <a:gd name="adj" fmla="val 3253"/>
            </a:avLst>
          </a:prstGeom>
          <a:solidFill>
            <a:srgbClr val="CCFC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2020 года объемы субсидии из федерального бюджета для решения жилищной проблемы детей-сирот предоставляются в объеме 10,0 млрд. рублей ежегодно. Соответствующие объемы финансового обеспечения также предусмотрены на бюджетный цикл 2022-2024 годов.</a:t>
            </a:r>
            <a:endParaRPr lang="ru-RU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указанных средств с учетом выделяемых средств региональных бюджетов ежегодные темпы сокращения очереди детей-сирот, нуждающихся в жилье, составят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25,0 до 27,0 тыс. человек.</a:t>
            </a:r>
            <a:endParaRPr lang="ru-RU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77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дисплей 13"/>
          <p:cNvSpPr/>
          <p:nvPr/>
        </p:nvSpPr>
        <p:spPr>
          <a:xfrm>
            <a:off x="8567937" y="6165304"/>
            <a:ext cx="576063" cy="576064"/>
          </a:xfrm>
          <a:prstGeom prst="flowChartDisplay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712"/>
            <a:ext cx="69847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ДОПОЛНИТЕЛЬНЫЕ УСЛОВИЯ СОГЛАШЕНИЙ</a:t>
            </a:r>
          </a:p>
          <a:p>
            <a:pPr algn="ctr"/>
            <a:r>
              <a:rPr lang="ru-RU" dirty="0"/>
              <a:t>между Минстроем России (ГРБС)</a:t>
            </a:r>
          </a:p>
          <a:p>
            <a:pPr algn="ctr"/>
            <a:r>
              <a:rPr lang="ru-RU" dirty="0"/>
              <a:t> и </a:t>
            </a:r>
          </a:p>
          <a:p>
            <a:pPr algn="ctr"/>
            <a:r>
              <a:rPr lang="ru-RU" dirty="0"/>
              <a:t>субъектами Российской Федерации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38649"/>
              </p:ext>
            </p:extLst>
          </p:nvPr>
        </p:nvGraphicFramePr>
        <p:xfrm>
          <a:off x="1259632" y="3140968"/>
          <a:ext cx="187220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r>
                        <a:rPr lang="ru-RU" sz="9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Обязательная разработка и утверждение до </a:t>
                      </a:r>
                    </a:p>
                    <a:p>
                      <a:r>
                        <a:rPr lang="ru-RU" sz="9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февраля 2022 года </a:t>
                      </a:r>
                      <a:r>
                        <a:rPr lang="ru-RU" sz="9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региональной государственной программы по обеспечению жильем детей-сирот, которая должна содержать ряд обязательных мероприятий, направленных на повышение эффективности жилищного обеспечения данной категории граждан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73963"/>
              </p:ext>
            </p:extLst>
          </p:nvPr>
        </p:nvGraphicFramePr>
        <p:xfrm>
          <a:off x="3779912" y="3140968"/>
          <a:ext cx="187220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r>
                        <a:rPr lang="ru-RU" sz="9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Обязательная разработка и утверждение до </a:t>
                      </a:r>
                    </a:p>
                    <a:p>
                      <a:r>
                        <a:rPr lang="ru-RU" sz="9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февраля 2022 года </a:t>
                      </a:r>
                      <a:r>
                        <a:rPr lang="ru-RU" sz="9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Перечня мероприятий, предусматривающих меры финансового и нефинансового характера, направленных на снижение накопившейся задолженности по обеспечению жильем детей-сирот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78021"/>
              </p:ext>
            </p:extLst>
          </p:nvPr>
        </p:nvGraphicFramePr>
        <p:xfrm>
          <a:off x="6084168" y="3140968"/>
          <a:ext cx="1872208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r>
                        <a:rPr lang="ru-RU" sz="9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Обязательная контрактация до </a:t>
                      </a:r>
                    </a:p>
                    <a:p>
                      <a:r>
                        <a:rPr lang="ru-RU" sz="9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апреля 2022 года</a:t>
                      </a:r>
                      <a:r>
                        <a:rPr lang="ru-RU" sz="9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всех средств субсидий, выделяемых их федерального бюджета(заключение государственных контрактов на приобретение (строительство) жилых помещений для формирования специализированного жилого фонда, который может быть использован для решения жилищной проблемы детей-сирот)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Стрелка: вниз 9">
            <a:extLst>
              <a:ext uri="{FF2B5EF4-FFF2-40B4-BE49-F238E27FC236}">
                <a16:creationId xmlns:a16="http://schemas.microsoft.com/office/drawing/2014/main" id="{25D6CAE7-0F13-6DAA-5468-6BBE6E47EFB2}"/>
              </a:ext>
            </a:extLst>
          </p:cNvPr>
          <p:cNvSpPr/>
          <p:nvPr/>
        </p:nvSpPr>
        <p:spPr>
          <a:xfrm>
            <a:off x="1691680" y="2276872"/>
            <a:ext cx="72008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9">
            <a:extLst>
              <a:ext uri="{FF2B5EF4-FFF2-40B4-BE49-F238E27FC236}">
                <a16:creationId xmlns:a16="http://schemas.microsoft.com/office/drawing/2014/main" id="{25D6CAE7-0F13-6DAA-5468-6BBE6E47EFB2}"/>
              </a:ext>
            </a:extLst>
          </p:cNvPr>
          <p:cNvSpPr/>
          <p:nvPr/>
        </p:nvSpPr>
        <p:spPr>
          <a:xfrm>
            <a:off x="4283968" y="2276872"/>
            <a:ext cx="72008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9">
            <a:extLst>
              <a:ext uri="{FF2B5EF4-FFF2-40B4-BE49-F238E27FC236}">
                <a16:creationId xmlns:a16="http://schemas.microsoft.com/office/drawing/2014/main" id="{25D6CAE7-0F13-6DAA-5468-6BBE6E47EFB2}"/>
              </a:ext>
            </a:extLst>
          </p:cNvPr>
          <p:cNvSpPr/>
          <p:nvPr/>
        </p:nvSpPr>
        <p:spPr>
          <a:xfrm>
            <a:off x="6588224" y="2276872"/>
            <a:ext cx="72008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5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5328592" cy="288032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58667"/>
              </p:ext>
            </p:extLst>
          </p:nvPr>
        </p:nvGraphicFramePr>
        <p:xfrm>
          <a:off x="1619672" y="404664"/>
          <a:ext cx="68407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период с 01.02.2022 по 04.02.2022 Минстроем России совместно с ФКУ «Объединенная дирекция» Минстроя России организованы и проведены совещания в режиме видеоконференцсвязи с уполномоченными органами исполнительной власти всех субъектов Российской Федерации, где реализуются мероприятия по обеспечению жильем детей-сирот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341299"/>
              </p:ext>
            </p:extLst>
          </p:nvPr>
        </p:nvGraphicFramePr>
        <p:xfrm>
          <a:off x="5436096" y="1988840"/>
          <a:ext cx="3024336" cy="864096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обсуждались проблемные вопросы жилищного обеспечения данной социально значимой категории граждан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E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88295"/>
              </p:ext>
            </p:extLst>
          </p:nvPr>
        </p:nvGraphicFramePr>
        <p:xfrm>
          <a:off x="5436096" y="2996952"/>
          <a:ext cx="3024336" cy="822960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284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анализировался положительный опыт отдельных регионов России по вопросам жилищного обеспечения детей-сирот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36848"/>
              </p:ext>
            </p:extLst>
          </p:nvPr>
        </p:nvGraphicFramePr>
        <p:xfrm>
          <a:off x="1619672" y="4005064"/>
          <a:ext cx="6840760" cy="504056"/>
        </p:xfrm>
        <a:graphic>
          <a:graphicData uri="http://schemas.openxmlformats.org/drawingml/2006/table">
            <a:tbl>
              <a:tblPr/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обсуждались законодательные инициативы, необходимые для повышения эффективности мероприятий по обеспечению жильем детей-сирот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72050"/>
              </p:ext>
            </p:extLst>
          </p:nvPr>
        </p:nvGraphicFramePr>
        <p:xfrm>
          <a:off x="1619672" y="4653136"/>
          <a:ext cx="6840760" cy="288032"/>
        </p:xfrm>
        <a:graphic>
          <a:graphicData uri="http://schemas.openxmlformats.org/drawingml/2006/table">
            <a:tbl>
              <a:tblPr/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разъяснялись правовые аспекты отдельных моментов заключенных Соглашений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31683"/>
              </p:ext>
            </p:extLst>
          </p:nvPr>
        </p:nvGraphicFramePr>
        <p:xfrm>
          <a:off x="1619672" y="5085184"/>
          <a:ext cx="6840760" cy="1005840"/>
        </p:xfrm>
        <a:graphic>
          <a:graphicData uri="http://schemas.openxmlformats.org/drawingml/2006/table">
            <a:tbl>
              <a:tblPr/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разъяснялись новые нормы законодательства (в частности, Федерального закона от 30.12.2004 № 214-ФЗ «Об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Федерации»), которые позволят расширить спектр применения средств, выделяемых для решения жилищной проблемы детей-сирот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07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2160240" cy="9361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207830"/>
              </p:ext>
            </p:extLst>
          </p:nvPr>
        </p:nvGraphicFramePr>
        <p:xfrm>
          <a:off x="827584" y="620688"/>
          <a:ext cx="770485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результатам проведенных совещаний установлен перечень основных проблемных вопросов, с которыми столкнулись уполномоченные региональные органы исполнительной власти при реализации Мероприятий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A54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06005"/>
              </p:ext>
            </p:extLst>
          </p:nvPr>
        </p:nvGraphicFramePr>
        <p:xfrm>
          <a:off x="3203848" y="1700808"/>
          <a:ext cx="5328592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Недостаточность финансирования. В первую очередь это касается дотационных регионов</a:t>
                      </a:r>
                      <a:r>
                        <a:rPr lang="ru-RU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почти половина субъектов Российской Федерации), которые выделяют бюджетные ассигнования из бюджета субъекта Российской Федерации на указанные цели только на уровне софинансирования к выделяемым из федерального бюджета субсидиям</a:t>
                      </a: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7F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42234"/>
              </p:ext>
            </p:extLst>
          </p:nvPr>
        </p:nvGraphicFramePr>
        <p:xfrm>
          <a:off x="755576" y="2996952"/>
          <a:ext cx="777686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Недостаточный размер средней рыночной стоимости 1 кв. метра общей площади жилья, устанавливаемый Минстроем России, который не позволяет приобретать на рынке жилья квартиры необходимого качества с отделкой (в результате многие объявляемые конкурсы (аукционы) на приобретение жилых помещений в условиях сложившейся региональной рыночной конъюнктуры признаются не состоявшимися по причине отсутствия заявок об участии)</a:t>
                      </a: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63246"/>
              </p:ext>
            </p:extLst>
          </p:nvPr>
        </p:nvGraphicFramePr>
        <p:xfrm>
          <a:off x="755576" y="4293096"/>
          <a:ext cx="77768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Ограничение возможности в приобретении жилых помещений в одном многоквартирном доме (не более 25%)</a:t>
                      </a: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61337"/>
              </p:ext>
            </p:extLst>
          </p:nvPr>
        </p:nvGraphicFramePr>
        <p:xfrm>
          <a:off x="755576" y="4941168"/>
          <a:ext cx="7776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Неисполнение застройщиками договорных обязательств</a:t>
                      </a: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29222"/>
              </p:ext>
            </p:extLst>
          </p:nvPr>
        </p:nvGraphicFramePr>
        <p:xfrm>
          <a:off x="755576" y="5517232"/>
          <a:ext cx="777686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Нежелание застройщиков продавать квартиры для предоставления их детям-сиротам в связи с отнесением их к социально неблагополучным, что влечет за собой снижение стоимости других квартир в этом жилом доме</a:t>
                      </a: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48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15000" contrast="-34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32656"/>
            <a:ext cx="7128792" cy="576064"/>
          </a:xfrm>
          <a:prstGeom prst="rect">
            <a:avLst/>
          </a:prstGeom>
          <a:solidFill>
            <a:srgbClr val="FBD1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рамках нормотворческой работы Минстроем России: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3096344" cy="14401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Разработан и проходит процедуру согласования законопроект, предусматривающий внесение целого блока изменений в Федеральный закон «О дополнительных гарантиях по социальной поддержке детей-сироти детей, оставшимся без попечения родителей», в частности: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340768"/>
            <a:ext cx="4320480" cy="23042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Разработан и проходит процедуру согласования проект постановления Правительства Российской Федерации «О внесении изменений в приложение № 19 к государственной программе Российской Федерации «Обеспечение доступным и комфортным жильем и коммунальными услугами граждан Российской Федерации», который  предусматривает внесение изменений в Правила предоставления и распределения субсидий из федерального бюджета бюджетам субъектов Российской Федерации на предоставление жилых помещений детям-сиротам, направленных на повышение: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140968"/>
            <a:ext cx="3096344" cy="36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- в целях решения жилищной проблемы детей-сирот одновременно с предоставлением жилых помещений специализированного жилого фонда по договорам найма специализированных жилых помещений предусматривается новый механизм выдачи государственных жилищных сертификатов (однократное предоставление детям-сиротам государственных жилищных сертификатов для приобретения за счет средств бюджета субъекта Российской Федерации жилых помещений в собственность);</a:t>
            </a:r>
          </a:p>
          <a:p>
            <a:r>
              <a:rPr lang="ru-RU" sz="1100" dirty="0">
                <a:solidFill>
                  <a:schemeClr val="tx1"/>
                </a:solidFill>
              </a:rPr>
              <a:t>- предлагается увеличить общее количество жилых помещений, предоставляемых детям-сиротам и лицам из их числа, в одном многоквартирном доме, до 50 процентов от общего количества квартир в этом многоквартирном доме (в рамках действующего законодательства такой предельный лимит составляет 25%)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933056"/>
            <a:ext cx="432048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chemeClr val="tx1"/>
                </a:solidFill>
              </a:rPr>
              <a:t>- эффективности предоставления и распределения субсидий, предусмотренных для улучшения жилищных условий детей-сирот;</a:t>
            </a:r>
          </a:p>
          <a:p>
            <a:r>
              <a:rPr lang="ru-RU" sz="1050" dirty="0">
                <a:solidFill>
                  <a:schemeClr val="tx1"/>
                </a:solidFill>
              </a:rPr>
              <a:t>- достоверности исходных данных, используемых для распределения субсидий, выделяемых для решения жилищной проблемы детей-сирот;</a:t>
            </a:r>
          </a:p>
          <a:p>
            <a:r>
              <a:rPr lang="ru-RU" sz="1050" dirty="0">
                <a:solidFill>
                  <a:schemeClr val="tx1"/>
                </a:solidFill>
              </a:rPr>
              <a:t>- эффективности системы регионального планирования мероприятий по жилищному обеспечению жильем детей-сирот (в том числе, в условиях выполнения требования о сокращении накопленной задолженности в обеспечении жильем рассматриваемой категории граждан);</a:t>
            </a:r>
          </a:p>
          <a:p>
            <a:r>
              <a:rPr lang="ru-RU" sz="1050" dirty="0">
                <a:solidFill>
                  <a:schemeClr val="tx1"/>
                </a:solidFill>
              </a:rPr>
              <a:t>- </a:t>
            </a:r>
            <a:r>
              <a:rPr lang="ru-RU" sz="1050" dirty="0" err="1">
                <a:solidFill>
                  <a:schemeClr val="tx1"/>
                </a:solidFill>
              </a:rPr>
              <a:t>мотивированности</a:t>
            </a:r>
            <a:r>
              <a:rPr lang="ru-RU" sz="1050" dirty="0">
                <a:solidFill>
                  <a:schemeClr val="tx1"/>
                </a:solidFill>
              </a:rPr>
              <a:t> уполномоченных региональных органов исполнительной власти на эффективную реализацию мероприятий по обеспечению жильем детей-сирот;</a:t>
            </a:r>
          </a:p>
          <a:p>
            <a:r>
              <a:rPr lang="ru-RU" sz="1050" dirty="0">
                <a:solidFill>
                  <a:schemeClr val="tx1"/>
                </a:solidFill>
              </a:rPr>
              <a:t>- эффективности освоения средств федерального бюджета, выделяемых для софинансирования мероприятий по обеспечению жильем детей-сирот</a:t>
            </a:r>
          </a:p>
        </p:txBody>
      </p:sp>
      <p:sp>
        <p:nvSpPr>
          <p:cNvPr id="12" name="Стрелка: вниз 9">
            <a:extLst>
              <a:ext uri="{FF2B5EF4-FFF2-40B4-BE49-F238E27FC236}">
                <a16:creationId xmlns:a16="http://schemas.microsoft.com/office/drawing/2014/main" id="{25D6CAE7-0F13-6DAA-5468-6BBE6E47EFB2}"/>
              </a:ext>
            </a:extLst>
          </p:cNvPr>
          <p:cNvSpPr/>
          <p:nvPr/>
        </p:nvSpPr>
        <p:spPr>
          <a:xfrm>
            <a:off x="1691680" y="944724"/>
            <a:ext cx="720080" cy="3960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9">
            <a:extLst>
              <a:ext uri="{FF2B5EF4-FFF2-40B4-BE49-F238E27FC236}">
                <a16:creationId xmlns:a16="http://schemas.microsoft.com/office/drawing/2014/main" id="{25D6CAE7-0F13-6DAA-5468-6BBE6E47EFB2}"/>
              </a:ext>
            </a:extLst>
          </p:cNvPr>
          <p:cNvSpPr/>
          <p:nvPr/>
        </p:nvSpPr>
        <p:spPr>
          <a:xfrm>
            <a:off x="5868144" y="944724"/>
            <a:ext cx="720080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9">
            <a:extLst>
              <a:ext uri="{FF2B5EF4-FFF2-40B4-BE49-F238E27FC236}">
                <a16:creationId xmlns:a16="http://schemas.microsoft.com/office/drawing/2014/main" id="{25D6CAE7-0F13-6DAA-5468-6BBE6E47EFB2}"/>
              </a:ext>
            </a:extLst>
          </p:cNvPr>
          <p:cNvSpPr/>
          <p:nvPr/>
        </p:nvSpPr>
        <p:spPr>
          <a:xfrm>
            <a:off x="1691680" y="2852936"/>
            <a:ext cx="720080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9">
            <a:extLst>
              <a:ext uri="{FF2B5EF4-FFF2-40B4-BE49-F238E27FC236}">
                <a16:creationId xmlns:a16="http://schemas.microsoft.com/office/drawing/2014/main" id="{25D6CAE7-0F13-6DAA-5468-6BBE6E47EFB2}"/>
              </a:ext>
            </a:extLst>
          </p:cNvPr>
          <p:cNvSpPr/>
          <p:nvPr/>
        </p:nvSpPr>
        <p:spPr>
          <a:xfrm>
            <a:off x="6012160" y="3717032"/>
            <a:ext cx="540060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4737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807</Words>
  <Application>Microsoft Office PowerPoint</Application>
  <PresentationFormat>Экран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Times New Roman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Бабарицкий Анатолий Николаевич</dc:creator>
  <cp:lastModifiedBy>офис219 Офис219</cp:lastModifiedBy>
  <cp:revision>168</cp:revision>
  <cp:lastPrinted>2018-06-25T13:09:39Z</cp:lastPrinted>
  <dcterms:created xsi:type="dcterms:W3CDTF">2017-02-27T13:22:59Z</dcterms:created>
  <dcterms:modified xsi:type="dcterms:W3CDTF">2022-06-14T13:31:19Z</dcterms:modified>
</cp:coreProperties>
</file>