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9" r:id="rId3"/>
    <p:sldId id="308" r:id="rId4"/>
    <p:sldId id="310" r:id="rId5"/>
    <p:sldId id="297" r:id="rId6"/>
    <p:sldId id="276" r:id="rId7"/>
    <p:sldId id="298" r:id="rId8"/>
    <p:sldId id="299" r:id="rId9"/>
    <p:sldId id="300" r:id="rId10"/>
    <p:sldId id="307" r:id="rId11"/>
    <p:sldId id="285" r:id="rId12"/>
    <p:sldId id="296" r:id="rId13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2F6"/>
    <a:srgbClr val="FDFECA"/>
    <a:srgbClr val="66CCFF"/>
    <a:srgbClr val="DBEDFD"/>
    <a:srgbClr val="3399FF"/>
    <a:srgbClr val="FBBDCD"/>
    <a:srgbClr val="3F86C1"/>
    <a:srgbClr val="F0CCC6"/>
    <a:srgbClr val="9999FF"/>
    <a:srgbClr val="AE22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02" autoAdjust="0"/>
  </p:normalViewPr>
  <p:slideViewPr>
    <p:cSldViewPr>
      <p:cViewPr varScale="1">
        <p:scale>
          <a:sx n="73" d="100"/>
          <a:sy n="73" d="100"/>
        </p:scale>
        <p:origin x="-1493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83" y="-101"/>
      </p:cViewPr>
      <p:guideLst>
        <p:guide orient="horz" pos="3131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2017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11 212 771,70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рублей) 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976148196573205"/>
          <c:y val="0"/>
        </c:manualLayout>
      </c:layout>
      <c:overlay val="0"/>
    </c:title>
    <c:autoTitleDeleted val="0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218137378675102E-2"/>
          <c:y val="0.20837901180914536"/>
          <c:w val="0.81840837703065117"/>
          <c:h val="0.7078165743022015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График 2017    </c:v>
                </c:pt>
              </c:strCache>
            </c:strRef>
          </c:tx>
          <c:explosion val="21"/>
          <c:dPt>
            <c:idx val="0"/>
            <c:bubble3D val="0"/>
            <c:explosion val="13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3399FF"/>
              </a:solidFill>
            </c:spPr>
          </c:dPt>
          <c:dPt>
            <c:idx val="2"/>
            <c:bubble3D val="0"/>
            <c:spPr>
              <a:solidFill>
                <a:srgbClr val="2865FC"/>
              </a:solidFill>
            </c:spPr>
          </c:dPt>
          <c:dPt>
            <c:idx val="3"/>
            <c:bubble3D val="0"/>
            <c:spPr>
              <a:solidFill>
                <a:srgbClr val="66CCFF"/>
              </a:solidFill>
            </c:spPr>
          </c:dPt>
          <c:dPt>
            <c:idx val="4"/>
            <c:bubble3D val="0"/>
            <c:explosion val="14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3.5545866804514844E-3"/>
                  <c:y val="6.6786696902958506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/>
                      <a:t>УВ</a:t>
                    </a:r>
                    <a:r>
                      <a:rPr lang="ru-RU" sz="2400" dirty="0"/>
                      <a:t>
1 021 243,2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5.684630082424269E-2"/>
                  <c:y val="1.6642962873406223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/>
                      <a:t>МЧ</a:t>
                    </a:r>
                    <a:r>
                      <a:rPr lang="ru-RU" sz="2400" b="0" dirty="0"/>
                      <a:t>
2 591 </a:t>
                    </a:r>
                    <a:r>
                      <a:rPr lang="ru-RU" sz="2400" b="0" dirty="0" smtClean="0"/>
                      <a:t>717,0 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0.13388572068668217"/>
                  <c:y val="0.11313959396668348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/>
                      <a:t>ВП</a:t>
                    </a:r>
                    <a:r>
                      <a:rPr lang="ru-RU" sz="2400" dirty="0"/>
                      <a:t>
3 234 583,0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0.13264125381844624"/>
                  <c:y val="-0.1281512021540090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/>
                      <a:t>ПС</a:t>
                    </a:r>
                    <a:r>
                      <a:rPr lang="ru-RU" sz="2400" dirty="0"/>
                      <a:t>
3 918 041,5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9.4669233262419911E-2"/>
                  <c:y val="8.7536433860290058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/>
                      <a:t>ТО</a:t>
                    </a:r>
                    <a:r>
                      <a:rPr lang="ru-RU" sz="2400" dirty="0"/>
                      <a:t>
447 187,0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solidFill>
                <a:schemeClr val="bg1"/>
              </a:solidFill>
              <a:ln>
                <a:solidFill>
                  <a:srgbClr val="000000"/>
                </a:solidFill>
              </a:ln>
            </c:spPr>
            <c:txPr>
              <a:bodyPr anchor="ctr" anchorCtr="0"/>
              <a:lstStyle/>
              <a:p>
                <a:pPr>
                  <a:defRPr sz="2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1021243.2</c:v>
                </c:pt>
                <c:pt idx="1">
                  <c:v>2591717</c:v>
                </c:pt>
                <c:pt idx="2">
                  <c:v>3234583</c:v>
                </c:pt>
                <c:pt idx="3">
                  <c:v>3918041.5</c:v>
                </c:pt>
                <c:pt idx="4">
                  <c:v>447187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81289871649365"/>
          <c:y val="7.69270075630855E-2"/>
          <c:w val="0.84094410045663703"/>
          <c:h val="0.662566456748120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6940637167326803E-2"/>
                  <c:y val="-1.8541390440483543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/>
                      <a:t>85,7</a:t>
                    </a:r>
                    <a:r>
                      <a:rPr lang="en-US" sz="1600" dirty="0" smtClean="0"/>
                      <a:t>%</a:t>
                    </a:r>
                    <a:r>
                      <a:rPr lang="ru-RU" sz="1600" dirty="0" smtClean="0"/>
                      <a:t> 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58923901476855E-2"/>
                  <c:y val="-1.3788000369617075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55,9%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843973150654854E-2"/>
                  <c:y val="-1.446135872035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267920663053468E-2"/>
                  <c:y val="-1.5938758930410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937482847333744E-2"/>
                  <c:y val="-7.2356645621399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2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4054009430204023E-2"/>
                  <c:y val="-2.5810170987086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0932449923067524E-2"/>
                  <c:y val="-2.829191134957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2017</c:v>
                </c:pt>
                <c:pt idx="7">
                  <c:v>2016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0.68500000000000005</c:v>
                </c:pt>
                <c:pt idx="1">
                  <c:v>0.89600000000000002</c:v>
                </c:pt>
                <c:pt idx="2">
                  <c:v>0.96099999999999997</c:v>
                </c:pt>
                <c:pt idx="3">
                  <c:v>0.93700000000000006</c:v>
                </c:pt>
                <c:pt idx="4">
                  <c:v>0.94199999999999995</c:v>
                </c:pt>
                <c:pt idx="6">
                  <c:v>0.91200000000000003</c:v>
                </c:pt>
                <c:pt idx="7">
                  <c:v>0.84799999999999998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EDE2F6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7199148873634206E-2"/>
                  <c:y val="-1.6280245264814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923599589929549E-2"/>
                  <c:y val="-1.311464201887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76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33E-2"/>
                  <c:y val="-1.6843056043103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4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6">
                  <c:v>2017</c:v>
                </c:pt>
                <c:pt idx="7">
                  <c:v>2016</c:v>
                </c:pt>
              </c:strCache>
            </c:strRef>
          </c:cat>
          <c:val>
            <c:numRef>
              <c:f>Лист1!$C$2:$C$9</c:f>
              <c:numCache>
                <c:formatCode>0.0%</c:formatCode>
                <c:ptCount val="8"/>
                <c:pt idx="0">
                  <c:v>0.64900000000000002</c:v>
                </c:pt>
                <c:pt idx="1">
                  <c:v>0.68700000000000006</c:v>
                </c:pt>
                <c:pt idx="2">
                  <c:v>0.85599999999999998</c:v>
                </c:pt>
                <c:pt idx="3">
                  <c:v>0.73899999999999999</c:v>
                </c:pt>
                <c:pt idx="4">
                  <c:v>0.83899999999999997</c:v>
                </c:pt>
                <c:pt idx="6">
                  <c:v>0.75600000000000001</c:v>
                </c:pt>
                <c:pt idx="7">
                  <c:v>0.57199999999999995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7446784"/>
        <c:axId val="169353984"/>
        <c:axId val="0"/>
      </c:bar3DChart>
      <c:catAx>
        <c:axId val="16744678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69353984"/>
        <c:crosses val="autoZero"/>
        <c:auto val="1"/>
        <c:lblAlgn val="ctr"/>
        <c:lblOffset val="100"/>
        <c:noMultiLvlLbl val="0"/>
      </c:catAx>
      <c:valAx>
        <c:axId val="16935398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674467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6276058773223598"/>
          <c:y val="0.85376390760070597"/>
          <c:w val="0.12761727554574251"/>
          <c:h val="8.3951335170617647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9.753412073490815E-2"/>
          <c:y val="0.15228631647683624"/>
          <c:w val="0.89153890989236462"/>
          <c:h val="0.6801647013009006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3399FF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0070C0"/>
              </a:solidFill>
              <a:ln w="19050"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3.0961614173228347E-2"/>
                  <c:y val="-4.367996873106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95888013998254E-2"/>
                  <c:y val="-3.0774194258597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420494313210852E-2"/>
                  <c:y val="-1.4130376795934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4300087489063884E-3"/>
                  <c:y val="-2.7034602360341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3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0.86899999999999999</c:v>
                </c:pt>
                <c:pt idx="1">
                  <c:v>0.71199999999999997</c:v>
                </c:pt>
                <c:pt idx="2">
                  <c:v>0.68500000000000005</c:v>
                </c:pt>
                <c:pt idx="4">
                  <c:v>0.68500000000000005</c:v>
                </c:pt>
                <c:pt idx="5">
                  <c:v>0.95099999999999996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DBEDFD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66CCFF"/>
              </a:solidFill>
              <a:ln w="19050"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8467847769028882E-2"/>
                  <c:y val="-1.9456005473647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4">
                  <c:v>0.64900000000000002</c:v>
                </c:pt>
                <c:pt idx="5">
                  <c:v>0.87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668608"/>
        <c:axId val="21670144"/>
        <c:axId val="0"/>
      </c:bar3DChart>
      <c:catAx>
        <c:axId val="2166860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21670144"/>
        <c:crosses val="autoZero"/>
        <c:auto val="1"/>
        <c:lblAlgn val="ctr"/>
        <c:lblOffset val="100"/>
        <c:noMultiLvlLbl val="0"/>
      </c:catAx>
      <c:valAx>
        <c:axId val="2167014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216686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838218503937008"/>
          <c:y val="0.91945748964998453"/>
          <c:w val="0.1266687445319335"/>
          <c:h val="7.696254756997800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9.753412073490815E-2"/>
          <c:y val="0.2646344543948827"/>
          <c:w val="0.89153890989236462"/>
          <c:h val="0.5744532688775670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F1417C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207812830734888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3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0.45400000000000001</c:v>
                </c:pt>
                <c:pt idx="1">
                  <c:v>0.77</c:v>
                </c:pt>
                <c:pt idx="2">
                  <c:v>0.89800000000000002</c:v>
                </c:pt>
                <c:pt idx="4">
                  <c:v>0.89800000000000002</c:v>
                </c:pt>
                <c:pt idx="5">
                  <c:v>0.75600000000000001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FBBDCD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4">
                  <c:v>0.68700000000000006</c:v>
                </c:pt>
                <c:pt idx="5">
                  <c:v>0.63600000000000001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069888"/>
        <c:axId val="32158848"/>
        <c:axId val="0"/>
      </c:bar3DChart>
      <c:catAx>
        <c:axId val="3206988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158848"/>
        <c:crosses val="autoZero"/>
        <c:auto val="1"/>
        <c:lblAlgn val="ctr"/>
        <c:lblOffset val="100"/>
        <c:noMultiLvlLbl val="0"/>
      </c:catAx>
      <c:valAx>
        <c:axId val="3215884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06988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7826629483814527"/>
          <c:y val="0.91514023496969998"/>
          <c:w val="0.13366666666666668"/>
          <c:h val="7.3738056332475099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3412073490815E-2"/>
          <c:y val="0.24543197377929774"/>
          <c:w val="0.89153890989236462"/>
          <c:h val="0.586699496357956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7030A0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AE2286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152230971128608E-2"/>
                  <c:y val="-1.62801383665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253280839895014E-2"/>
                  <c:y val="-1.7204688577083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0.59399999999999997</c:v>
                </c:pt>
                <c:pt idx="1">
                  <c:v>0.92200000000000004</c:v>
                </c:pt>
                <c:pt idx="2">
                  <c:v>0.96199999999999997</c:v>
                </c:pt>
                <c:pt idx="4">
                  <c:v>0.96199999999999997</c:v>
                </c:pt>
                <c:pt idx="5">
                  <c:v>0.96299999999999997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EDE2F6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F0CCC6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4">
                  <c:v>0.85599999999999998</c:v>
                </c:pt>
                <c:pt idx="5">
                  <c:v>0.755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773632"/>
        <c:axId val="32775168"/>
        <c:axId val="0"/>
      </c:bar3DChart>
      <c:catAx>
        <c:axId val="327736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775168"/>
        <c:crosses val="autoZero"/>
        <c:auto val="1"/>
        <c:lblAlgn val="ctr"/>
        <c:lblOffset val="100"/>
        <c:noMultiLvlLbl val="0"/>
      </c:catAx>
      <c:valAx>
        <c:axId val="3277516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77363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7965518372703415"/>
          <c:y val="0.91192643732752565"/>
          <c:w val="0.11838888888888889"/>
          <c:h val="6.3488095678274584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3412073490815E-2"/>
          <c:y val="0.23768890815805496"/>
          <c:w val="0.89153890989236462"/>
          <c:h val="0.617564108317928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0033CC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3399FF"/>
              </a:solidFill>
              <a:ln w="19050"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207812830734888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38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0.50600000000000001</c:v>
                </c:pt>
                <c:pt idx="1">
                  <c:v>0.91600000000000004</c:v>
                </c:pt>
                <c:pt idx="2">
                  <c:v>0.93899999999999995</c:v>
                </c:pt>
                <c:pt idx="4">
                  <c:v>0.93899999999999995</c:v>
                </c:pt>
                <c:pt idx="5">
                  <c:v>0.65200000000000002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66CCFF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rgbClr val="DBEDFD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4">
                  <c:v>0.73899999999999999</c:v>
                </c:pt>
                <c:pt idx="5">
                  <c:v>0.34100000000000003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000832"/>
        <c:axId val="33019008"/>
        <c:axId val="0"/>
      </c:bar3DChart>
      <c:catAx>
        <c:axId val="330008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3019008"/>
        <c:crosses val="autoZero"/>
        <c:auto val="1"/>
        <c:lblAlgn val="ctr"/>
        <c:lblOffset val="100"/>
        <c:noMultiLvlLbl val="0"/>
      </c:catAx>
      <c:valAx>
        <c:axId val="3301900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300083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8798851706036745"/>
          <c:y val="0.9261757037456041"/>
          <c:w val="0.11838888888888889"/>
          <c:h val="5.9078799221255265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34120734908136E-2"/>
          <c:y val="0.21402960884251493"/>
          <c:w val="0.89153890989236462"/>
          <c:h val="0.617564108317928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8183881787832557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729231890316313E-2"/>
                  <c:y val="-9.26575519596383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087324109425655E-2"/>
                  <c:y val="-7.677886734533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132874015748034E-2"/>
                  <c:y val="-1.141649821917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207812830734888E-2"/>
                  <c:y val="-1.628018148132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6197725284339455E-2"/>
                  <c:y val="-1.505388545139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185067526416003E-16"/>
                  <c:y val="-2.581014470786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00000000000001E-2"/>
                  <c:y val="-2.150845392321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0.85699999999999998</c:v>
                </c:pt>
                <c:pt idx="1">
                  <c:v>0.89400000000000002</c:v>
                </c:pt>
                <c:pt idx="2">
                  <c:v>0.94199999999999995</c:v>
                </c:pt>
                <c:pt idx="4">
                  <c:v>0.94199999999999995</c:v>
                </c:pt>
                <c:pt idx="5">
                  <c:v>0.83199999999999996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3.7037037037037014E-2"/>
                  <c:y val="-1.628024236623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950617283950615E-2"/>
                  <c:y val="-1.0853494910821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8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3055555555555555E-2"/>
                  <c:y val="-1.0390446181868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55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29/пр</c:v>
                </c:pt>
                <c:pt idx="1">
                  <c:v>679/пр</c:v>
                </c:pt>
                <c:pt idx="2">
                  <c:v>977/пр</c:v>
                </c:pt>
                <c:pt idx="4">
                  <c:v>2017</c:v>
                </c:pt>
                <c:pt idx="5">
                  <c:v>2016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4">
                  <c:v>0.83899999999999997</c:v>
                </c:pt>
                <c:pt idx="5">
                  <c:v>0.56999999999999995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68"/>
        <c:shape val="box"/>
        <c:axId val="67011712"/>
        <c:axId val="67013248"/>
        <c:axId val="0"/>
      </c:bar3DChart>
      <c:catAx>
        <c:axId val="670117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7013248"/>
        <c:crosses val="autoZero"/>
        <c:auto val="1"/>
        <c:lblAlgn val="ctr"/>
        <c:lblOffset val="100"/>
        <c:noMultiLvlLbl val="0"/>
      </c:catAx>
      <c:valAx>
        <c:axId val="6701324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701171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8798851706036745"/>
          <c:y val="0.90251640443006409"/>
          <c:w val="0.12533333333333332"/>
          <c:h val="7.4134729294090845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0.17329</cdr:x>
      <cdr:y>0.8718</cdr:y>
    </cdr:from>
    <cdr:to>
      <cdr:x>0.26446</cdr:x>
      <cdr:y>0.93589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565920" y="4896544"/>
          <a:ext cx="823857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99,4%</a:t>
          </a:r>
          <a:endParaRPr lang="ru-RU" sz="18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0.27688</cdr:x>
      <cdr:y>0.8718</cdr:y>
    </cdr:from>
    <cdr:to>
      <cdr:x>0.3725</cdr:x>
      <cdr:y>0.93589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2502024" y="4896544"/>
          <a:ext cx="864069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65,5%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0.38047</cdr:x>
      <cdr:y>0.8718</cdr:y>
    </cdr:from>
    <cdr:to>
      <cdr:x>0.47164</cdr:x>
      <cdr:y>0.93589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3438128" y="4896544"/>
          <a:ext cx="823858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74,9%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0.57969</cdr:x>
      <cdr:y>0.8718</cdr:y>
    </cdr:from>
    <cdr:to>
      <cdr:x>0.67532</cdr:x>
      <cdr:y>0.93589</cdr:y>
    </cdr:to>
    <cdr:sp macro="" textlink="">
      <cdr:nvSpPr>
        <cdr:cNvPr id="13" name="Прямоугольник 12"/>
        <cdr:cNvSpPr/>
      </cdr:nvSpPr>
      <cdr:spPr>
        <a:xfrm xmlns:a="http://schemas.openxmlformats.org/drawingml/2006/main">
          <a:off x="5238328" y="4896544"/>
          <a:ext cx="864160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68,4%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0.48406</cdr:x>
      <cdr:y>0.8718</cdr:y>
    </cdr:from>
    <cdr:to>
      <cdr:x>0.5682</cdr:x>
      <cdr:y>0.93589</cdr:y>
    </cdr:to>
    <cdr:sp macro="" textlink="">
      <cdr:nvSpPr>
        <cdr:cNvPr id="14" name="Прямоугольник 13"/>
        <cdr:cNvSpPr/>
      </cdr:nvSpPr>
      <cdr:spPr>
        <a:xfrm xmlns:a="http://schemas.openxmlformats.org/drawingml/2006/main">
          <a:off x="4374232" y="4896544"/>
          <a:ext cx="760331" cy="3600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0,0%</a:t>
          </a:r>
          <a:endParaRPr kumimoji="0" lang="ru-RU" sz="1800" b="1" i="0" u="none" strike="noStrike" kern="120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0.03782</cdr:x>
      <cdr:y>0.83333</cdr:y>
    </cdr:from>
    <cdr:to>
      <cdr:x>0.16532</cdr:x>
      <cdr:y>0.97436</cdr:y>
    </cdr:to>
    <cdr:sp macro="" textlink="">
      <cdr:nvSpPr>
        <cdr:cNvPr id="16" name="Стрелка вправо 15"/>
        <cdr:cNvSpPr/>
      </cdr:nvSpPr>
      <cdr:spPr>
        <a:xfrm xmlns:a="http://schemas.openxmlformats.org/drawingml/2006/main">
          <a:off x="341784" y="4680500"/>
          <a:ext cx="1152128" cy="792113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20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2016</a:t>
          </a:r>
          <a:endParaRPr kumimoji="0" lang="ru-RU" sz="2000" b="1" i="0" u="none" strike="noStrike" kern="0" cap="none" spc="0" normalizeH="0" baseline="0" noProof="0" dirty="0">
            <a:ln>
              <a:noFill/>
            </a:ln>
            <a:solidFill>
              <a:srgbClr val="C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0.31807</cdr:x>
      <cdr:y>0.81359</cdr:y>
    </cdr:from>
    <cdr:to>
      <cdr:x>0.31807</cdr:x>
      <cdr:y>0.86487</cdr:y>
    </cdr:to>
    <cdr:cxnSp macro="">
      <cdr:nvCxnSpPr>
        <cdr:cNvPr id="15" name="Прямая со стрелкой 14"/>
        <cdr:cNvCxnSpPr/>
      </cdr:nvCxnSpPr>
      <cdr:spPr>
        <a:xfrm xmlns:a="http://schemas.openxmlformats.org/drawingml/2006/main">
          <a:off x="2874252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0.40573</cdr:x>
      <cdr:y>0.81359</cdr:y>
    </cdr:from>
    <cdr:to>
      <cdr:x>0.40573</cdr:x>
      <cdr:y>0.86487</cdr:y>
    </cdr:to>
    <cdr:cxnSp macro="">
      <cdr:nvCxnSpPr>
        <cdr:cNvPr id="17" name="Прямая со стрелкой 16"/>
        <cdr:cNvCxnSpPr/>
      </cdr:nvCxnSpPr>
      <cdr:spPr>
        <a:xfrm xmlns:a="http://schemas.openxmlformats.org/drawingml/2006/main">
          <a:off x="3666340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0.50135</cdr:x>
      <cdr:y>0.81359</cdr:y>
    </cdr:from>
    <cdr:to>
      <cdr:x>0.50135</cdr:x>
      <cdr:y>0.86487</cdr:y>
    </cdr:to>
    <cdr:cxnSp macro="">
      <cdr:nvCxnSpPr>
        <cdr:cNvPr id="18" name="Прямая со стрелкой 17"/>
        <cdr:cNvCxnSpPr/>
      </cdr:nvCxnSpPr>
      <cdr:spPr>
        <a:xfrm xmlns:a="http://schemas.openxmlformats.org/drawingml/2006/main">
          <a:off x="4530436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0.60494</cdr:x>
      <cdr:y>0.81359</cdr:y>
    </cdr:from>
    <cdr:to>
      <cdr:x>0.60494</cdr:x>
      <cdr:y>0.86487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>
          <a:off x="5466540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0.21448</cdr:x>
      <cdr:y>0.81359</cdr:y>
    </cdr:from>
    <cdr:to>
      <cdr:x>0.21448</cdr:x>
      <cdr:y>0.86487</cdr:y>
    </cdr:to>
    <cdr:cxnSp macro="">
      <cdr:nvCxnSpPr>
        <cdr:cNvPr id="20" name="Прямая со стрелкой 19"/>
        <cdr:cNvCxnSpPr/>
      </cdr:nvCxnSpPr>
      <cdr:spPr>
        <a:xfrm xmlns:a="http://schemas.openxmlformats.org/drawingml/2006/main">
          <a:off x="1938148" y="4569603"/>
          <a:ext cx="0" cy="2880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0.88975</cdr:x>
      <cdr:y>0.17914</cdr:y>
    </cdr:from>
    <cdr:to>
      <cdr:x>1</cdr:x>
      <cdr:y>0.24387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>
          <a:off x="8135888" y="996384"/>
          <a:ext cx="1008112" cy="360040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lang="ru-RU" sz="15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87,0%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0.58846</cdr:x>
      <cdr:y>0.01581</cdr:y>
    </cdr:from>
    <cdr:to>
      <cdr:x>0.97249</cdr:x>
      <cdr:y>0.15849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380880" y="87933"/>
          <a:ext cx="3511600" cy="79361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0.88423</cdr:x>
      <cdr:y>0.19733</cdr:y>
    </cdr:from>
    <cdr:to>
      <cdr:x>1</cdr:x>
      <cdr:y>0.25225</cdr:y>
    </cdr:to>
    <cdr:sp macro="" textlink="">
      <cdr:nvSpPr>
        <cdr:cNvPr id="4" name="Скругленный прямоугольник 3"/>
        <cdr:cNvSpPr/>
      </cdr:nvSpPr>
      <cdr:spPr>
        <a:xfrm xmlns:a="http://schemas.openxmlformats.org/drawingml/2006/main">
          <a:off x="8188432" y="1097573"/>
          <a:ext cx="1058611" cy="305469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lang="ru-RU"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 sz="1800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0.12813</cdr:x>
      <cdr:y>0.11489</cdr:y>
    </cdr:from>
    <cdr:to>
      <cdr:x>0.49308</cdr:x>
      <cdr:y>0.24247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171600" y="691803"/>
          <a:ext cx="3337102" cy="76816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0.58487</cdr:x>
      <cdr:y>0.10924</cdr:y>
    </cdr:from>
    <cdr:to>
      <cdr:x>0.9689</cdr:x>
      <cdr:y>0.24188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5348064" y="657772"/>
          <a:ext cx="3511600" cy="79864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0.89199</cdr:x>
      <cdr:y>0.38995</cdr:y>
    </cdr:from>
    <cdr:to>
      <cdr:x>0.98649</cdr:x>
      <cdr:y>0.43778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8156376" y="2347987"/>
          <a:ext cx="86409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63,6%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0.12201</cdr:x>
      <cdr:y>0.0875</cdr:y>
    </cdr:from>
    <cdr:to>
      <cdr:x>0.5027</cdr:x>
      <cdr:y>0.225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115616" y="504056"/>
          <a:ext cx="3481118" cy="7920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0.59316</cdr:x>
      <cdr:y>0.0875</cdr:y>
    </cdr:from>
    <cdr:to>
      <cdr:x>0.96328</cdr:x>
      <cdr:y>0.22614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5423852" y="504056"/>
          <a:ext cx="3384376" cy="79864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0.90162</cdr:x>
      <cdr:y>0.3375</cdr:y>
    </cdr:from>
    <cdr:to>
      <cdr:x>0.99213</cdr:x>
      <cdr:y>0.4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8244408" y="1944216"/>
          <a:ext cx="82758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75,5%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0.12201</cdr:x>
      <cdr:y>0.07317</cdr:y>
    </cdr:from>
    <cdr:to>
      <cdr:x>0.5027</cdr:x>
      <cdr:y>0.20327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115616" y="432048"/>
          <a:ext cx="3481118" cy="76816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0.57979</cdr:x>
      <cdr:y>0.07317</cdr:y>
    </cdr:from>
    <cdr:to>
      <cdr:x>0.96383</cdr:x>
      <cdr:y>0.20732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5301623" y="432048"/>
          <a:ext cx="3511600" cy="79208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0.89374</cdr:x>
      <cdr:y>0.56098</cdr:y>
    </cdr:from>
    <cdr:to>
      <cdr:x>0.98824</cdr:x>
      <cdr:y>0.62195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8172400" y="3312368"/>
          <a:ext cx="86409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34,1%</a:t>
          </a:r>
          <a:endParaRPr lang="ru-RU" sz="18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0.89374</cdr:x>
      <cdr:y>0.41463</cdr:y>
    </cdr:from>
    <cdr:to>
      <cdr:x>0.99213</cdr:x>
      <cdr:y>0.47561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8172400" y="2448272"/>
          <a:ext cx="89959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8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57,0%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646B1-048C-4CDE-AF0B-51292331B398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8F559-FA4B-4F06-8936-F86506EB06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8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E1BAC-D209-4EB3-8839-E6DCB6410485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2C4A9-0D14-4791-82C1-B26B0BB807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6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23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5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42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87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45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5FB789-73A6-42FB-AAEF-888709E5FC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36904" cy="1008112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Подпрограмма «Выполнение государственных обязательств по обеспечению жильем категорий граждан,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установленных федеральным законодательством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ФЦП «Жилище» на </a:t>
            </a:r>
            <a:r>
              <a:rPr lang="ru-RU" sz="1600" b="1" dirty="0" smtClean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2015-2020 </a:t>
            </a: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132857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Итоги выдачи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государственных жилищных сертификатов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за 9 месяцев  2017 года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3688" y="5803900"/>
            <a:ext cx="6194425" cy="979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08000" rIns="360000" bIns="108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11"/>
    </mc:Choice>
    <mc:Fallback xmlns="">
      <p:transition spd="slow" advTm="741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30629208"/>
              </p:ext>
            </p:extLst>
          </p:nvPr>
        </p:nvGraphicFramePr>
        <p:xfrm>
          <a:off x="0" y="836712"/>
          <a:ext cx="9144000" cy="5904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6" y="305475"/>
            <a:ext cx="8816011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2017 года по категории «ТО» (за 9 месяцев) – 34 ЗАТО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3395" y="1262634"/>
            <a:ext cx="3456384" cy="649599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Темпы выдачи ГЖС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2017 году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1242240"/>
            <a:ext cx="3456384" cy="602584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Сравнение темпов выдачи и оплаты ГЖС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8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1"/>
    </mc:Choice>
    <mc:Fallback xmlns="">
      <p:transition spd="slow" advTm="61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Подпрограмма «Выполнение государственных обязательств по обеспечению жильем категорий граждан,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установленных федеральным законодательством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ФЦП «Жилище» на </a:t>
            </a:r>
            <a:r>
              <a:rPr lang="ru-RU" sz="1600" b="1" dirty="0" smtClean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2015-2020 </a:t>
            </a: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7844" y="1696050"/>
            <a:ext cx="2592288" cy="576064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2018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492896"/>
            <a:ext cx="6300700" cy="648072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Направлены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ОИВ субъектов РФ, ФОИВ и администрации ЗАТО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0691" y="4909954"/>
            <a:ext cx="2520280" cy="1543382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УВ,МЧ,ВП,ТО</a:t>
            </a:r>
          </a:p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Контрольные  цифры бюджетных средств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79498" y="4909954"/>
            <a:ext cx="2484276" cy="1543381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ПС</a:t>
            </a:r>
          </a:p>
          <a:p>
            <a:pPr algn="ctr"/>
            <a:endParaRPr lang="ru-RU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Распределение бюджетных ассигнований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4725144"/>
            <a:ext cx="2952328" cy="1743488"/>
          </a:xfrm>
          <a:prstGeom prst="rect">
            <a:avLst/>
          </a:prstGeom>
          <a:solidFill>
            <a:srgbClr val="F0CC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Письма по предоставлению списков пользователей</a:t>
            </a:r>
            <a:r>
              <a:rPr lang="ru-RU" b="1" dirty="0">
                <a:solidFill>
                  <a:prstClr val="black"/>
                </a:solidFill>
              </a:rPr>
              <a:t> АИС </a:t>
            </a:r>
            <a:r>
              <a:rPr lang="ru-RU" b="1" dirty="0" smtClean="0">
                <a:solidFill>
                  <a:prstClr val="black"/>
                </a:solidFill>
              </a:rPr>
              <a:t>ПВГО</a:t>
            </a: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(срок до 20.12.2017)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3666728"/>
            <a:ext cx="4104456" cy="457200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соответствии с п. 28 Правил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rot="5400000">
            <a:off x="2351908" y="3193868"/>
            <a:ext cx="747649" cy="2628627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7236296" y="3140968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843808" y="3140968"/>
            <a:ext cx="0" cy="52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39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7"/>
    </mc:Choice>
    <mc:Fallback xmlns="">
      <p:transition spd="slow" advTm="120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73563"/>
          </a:xfrm>
        </p:spPr>
        <p:txBody>
          <a:bodyPr>
            <a:normAutofit/>
          </a:bodyPr>
          <a:lstStyle/>
          <a:p>
            <a:pPr algn="ctr"/>
            <a:endParaRPr lang="ru-RU" sz="4400" b="1" dirty="0" smtClean="0"/>
          </a:p>
          <a:p>
            <a:pPr algn="ctr"/>
            <a:endParaRPr lang="ru-RU" sz="4400" b="1" dirty="0"/>
          </a:p>
          <a:p>
            <a:pPr algn="ctr"/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  <p:sp>
        <p:nvSpPr>
          <p:cNvPr id="7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Подпрограмма «Выполнение государственных обязательств по обеспечению жильем категорий граждан,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установленных федеральным законодательством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ФЦП «Жилище» на </a:t>
            </a:r>
            <a:r>
              <a:rPr lang="ru-RU" sz="1600" b="1" dirty="0" smtClean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2015-2020 </a:t>
            </a: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5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3"/>
    </mc:Choice>
    <mc:Fallback xmlns="">
      <p:transition spd="slow" advTm="893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556961"/>
              </p:ext>
            </p:extLst>
          </p:nvPr>
        </p:nvGraphicFramePr>
        <p:xfrm>
          <a:off x="179512" y="1772816"/>
          <a:ext cx="871296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Подпрограмма «Выполнение государственных обязательств по обеспечению жильем категорий граждан,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установленных федеральным законодательством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ФЦП «Жилище» на </a:t>
            </a:r>
            <a:r>
              <a:rPr lang="ru-RU" sz="1600" b="1" dirty="0" smtClean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2015-2020 </a:t>
            </a: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38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68"/>
    </mc:Choice>
    <mc:Fallback xmlns="">
      <p:transition spd="slow" advTm="1276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Подпрограмма «Выполнение государственных обязательств по обеспечению жильем категорий граждан,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установленных федеральным законодательством </a:t>
            </a:r>
            <a:b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93A2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ФЦП «Жилище» на 2015-2020 годы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5252" y="1772816"/>
            <a:ext cx="8496944" cy="7920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Распоряжение  Правительства Российской </a:t>
            </a:r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Федерации </a:t>
            </a: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17 января 2017 г. № 25-р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789040"/>
            <a:ext cx="1872208" cy="7620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19.01.2017  </a:t>
            </a:r>
            <a:endParaRPr lang="ru-RU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29/</a:t>
            </a:r>
            <a:r>
              <a:rPr lang="ru-RU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3813360"/>
            <a:ext cx="1834885" cy="76201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04.04.2017 </a:t>
            </a:r>
            <a:endParaRPr lang="ru-RU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679/</a:t>
            </a:r>
            <a:r>
              <a:rPr lang="ru-RU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35874" y="3789040"/>
            <a:ext cx="1796366" cy="76201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10.07.2017  </a:t>
            </a:r>
            <a:endParaRPr lang="ru-RU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977/</a:t>
            </a:r>
            <a:r>
              <a:rPr lang="ru-RU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82349" y="2852933"/>
            <a:ext cx="5904656" cy="5040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Приказы Минстроя России</a:t>
            </a:r>
          </a:p>
        </p:txBody>
      </p:sp>
      <p:sp>
        <p:nvSpPr>
          <p:cNvPr id="14" name="Блок-схема: несколько документов 13"/>
          <p:cNvSpPr/>
          <p:nvPr/>
        </p:nvSpPr>
        <p:spPr>
          <a:xfrm>
            <a:off x="395536" y="5841268"/>
            <a:ext cx="1872208" cy="828092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3 189 </a:t>
            </a:r>
            <a:r>
              <a:rPr lang="ru-RU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Блок-схема: несколько документов 18"/>
          <p:cNvSpPr/>
          <p:nvPr/>
        </p:nvSpPr>
        <p:spPr>
          <a:xfrm>
            <a:off x="2778161" y="5841268"/>
            <a:ext cx="1837523" cy="828092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4 882 </a:t>
            </a:r>
            <a:r>
              <a:rPr lang="ru-RU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Блок-схема: несколько документов 19"/>
          <p:cNvSpPr/>
          <p:nvPr/>
        </p:nvSpPr>
        <p:spPr>
          <a:xfrm>
            <a:off x="4935874" y="5841268"/>
            <a:ext cx="1944216" cy="828092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5 178 </a:t>
            </a:r>
            <a:r>
              <a:rPr lang="ru-RU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 стрелкой 26"/>
          <p:cNvCxnSpPr>
            <a:stCxn id="5" idx="2"/>
            <a:endCxn id="61" idx="0"/>
          </p:cNvCxnSpPr>
          <p:nvPr/>
        </p:nvCxnSpPr>
        <p:spPr>
          <a:xfrm>
            <a:off x="1331640" y="4551058"/>
            <a:ext cx="0" cy="102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6" idx="2"/>
            <a:endCxn id="106" idx="0"/>
          </p:cNvCxnSpPr>
          <p:nvPr/>
        </p:nvCxnSpPr>
        <p:spPr>
          <a:xfrm>
            <a:off x="3617235" y="4575377"/>
            <a:ext cx="0" cy="91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108" idx="0"/>
          </p:cNvCxnSpPr>
          <p:nvPr/>
        </p:nvCxnSpPr>
        <p:spPr>
          <a:xfrm>
            <a:off x="5769758" y="4534112"/>
            <a:ext cx="64299" cy="13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1835696" y="3356990"/>
            <a:ext cx="0" cy="432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6" idx="0"/>
          </p:cNvCxnSpPr>
          <p:nvPr/>
        </p:nvCxnSpPr>
        <p:spPr>
          <a:xfrm flipH="1">
            <a:off x="3617235" y="3397915"/>
            <a:ext cx="27736" cy="4154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5796136" y="3380552"/>
            <a:ext cx="0" cy="408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7020272" y="3789040"/>
            <a:ext cx="1872208" cy="11940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03.10.2017  </a:t>
            </a:r>
          </a:p>
          <a:p>
            <a:pPr algn="ctr"/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1409/</a:t>
            </a:r>
            <a:r>
              <a:rPr lang="ru-RU" sz="28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(текущий)</a:t>
            </a:r>
            <a:endParaRPr lang="ru-RU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395536" y="4653136"/>
            <a:ext cx="1872208" cy="105005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6 349,9 </a:t>
            </a:r>
          </a:p>
          <a:p>
            <a:pPr algn="ctr"/>
            <a:r>
              <a:rPr lang="ru-RU" sz="12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</a:p>
          <a:p>
            <a:pPr algn="ctr"/>
            <a:r>
              <a:rPr lang="ru-RU" sz="5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___________________________________</a:t>
            </a:r>
            <a:endParaRPr lang="ru-RU" sz="5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56,6 </a:t>
            </a: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cxnSp>
        <p:nvCxnSpPr>
          <p:cNvPr id="90" name="Прямая со стрелкой 89"/>
          <p:cNvCxnSpPr/>
          <p:nvPr/>
        </p:nvCxnSpPr>
        <p:spPr>
          <a:xfrm>
            <a:off x="7236296" y="3397914"/>
            <a:ext cx="0" cy="391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Овал 105"/>
          <p:cNvSpPr/>
          <p:nvPr/>
        </p:nvSpPr>
        <p:spPr>
          <a:xfrm>
            <a:off x="2699792" y="4666992"/>
            <a:ext cx="1834885" cy="10361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9 694,3 </a:t>
            </a:r>
          </a:p>
          <a:p>
            <a:pPr algn="ctr"/>
            <a:r>
              <a:rPr lang="ru-RU" sz="12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</a:p>
          <a:p>
            <a:pPr algn="ctr"/>
            <a:r>
              <a:rPr lang="ru-RU" sz="5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_________________________________</a:t>
            </a:r>
          </a:p>
          <a:p>
            <a:pPr algn="ctr"/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86,5 %</a:t>
            </a:r>
            <a:endParaRPr lang="ru-RU" sz="20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4935874" y="4666992"/>
            <a:ext cx="1796366" cy="10361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10 240,1</a:t>
            </a:r>
          </a:p>
          <a:p>
            <a:pPr lvl="0" algn="ctr"/>
            <a:r>
              <a:rPr lang="ru-RU" sz="1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млн. руб.</a:t>
            </a:r>
          </a:p>
          <a:p>
            <a:pPr lvl="0" algn="ctr"/>
            <a:r>
              <a:rPr lang="ru-RU" sz="5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________________________________</a:t>
            </a:r>
            <a:endParaRPr lang="ru-RU" sz="5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91,3 </a:t>
            </a: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601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31"/>
    </mc:Choice>
    <mc:Fallback xmlns="">
      <p:transition spd="slow" advTm="4473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332656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</a:t>
            </a:r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выпуска 2017 года за 9 месяцев  (в разрезе категорий) 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0098359" y="7209409"/>
            <a:ext cx="0" cy="240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763652"/>
              </p:ext>
            </p:extLst>
          </p:nvPr>
        </p:nvGraphicFramePr>
        <p:xfrm>
          <a:off x="41564" y="1163653"/>
          <a:ext cx="9036496" cy="5616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4783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993"/>
    </mc:Choice>
    <mc:Fallback xmlns="">
      <p:transition spd="slow" advTm="3499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84963154"/>
              </p:ext>
            </p:extLst>
          </p:nvPr>
        </p:nvGraphicFramePr>
        <p:xfrm>
          <a:off x="32039" y="1117728"/>
          <a:ext cx="9144000" cy="5562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7" y="305475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2017 года по категории «УВ»  (за 9 месяцев)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9054" y="1268760"/>
            <a:ext cx="3456384" cy="649599"/>
          </a:xfrm>
          <a:prstGeom prst="rect">
            <a:avLst/>
          </a:prstGeom>
          <a:solidFill>
            <a:srgbClr val="DBED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Темпы выдачи ГЖС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2017 году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312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62"/>
    </mc:Choice>
    <mc:Fallback xmlns="">
      <p:transition spd="slow" advTm="4266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7597" y="188640"/>
            <a:ext cx="8856984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>
                <a:solidFill>
                  <a:srgbClr val="000000"/>
                </a:solidFill>
                <a:latin typeface="Times New Roman"/>
              </a:rPr>
              <a:t>Информация о выдаче ГЖС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по категории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«Военнослужащие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, сотрудники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органов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внутренних дел, подлежащие увольнению с военной службы (службы), и приравненные к ним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лица»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категория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УВ)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– 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8  федеральных органов исполнительной власти</a:t>
            </a:r>
            <a:endParaRPr lang="ru-RU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7995" y="6093296"/>
            <a:ext cx="8136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2320" y="1388969"/>
            <a:ext cx="1525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01.10.2017 г.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847647"/>
              </p:ext>
            </p:extLst>
          </p:nvPr>
        </p:nvGraphicFramePr>
        <p:xfrm>
          <a:off x="251521" y="1727523"/>
          <a:ext cx="8726473" cy="4704328"/>
        </p:xfrm>
        <a:graphic>
          <a:graphicData uri="http://schemas.openxmlformats.org/drawingml/2006/table">
            <a:tbl>
              <a:tblPr/>
              <a:tblGrid>
                <a:gridCol w="2319082"/>
                <a:gridCol w="1303228"/>
                <a:gridCol w="576276"/>
                <a:gridCol w="1399529"/>
                <a:gridCol w="576276"/>
                <a:gridCol w="1085447"/>
                <a:gridCol w="1466635"/>
              </a:tblGrid>
              <a:tr h="334629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федерального органа исполнительной власти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Предусмотрено графиком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Выдано ГЖС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Остаток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Приказ                  на доп.  выпуск             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1409/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73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(с учетом исключений)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 руб.</a:t>
                      </a:r>
                    </a:p>
                  </a:txBody>
                  <a:tcPr marL="5956" marR="5956" marT="5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шт.</a:t>
                      </a:r>
                    </a:p>
                  </a:txBody>
                  <a:tcPr marL="5956" marR="5956" marT="5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 руб.</a:t>
                      </a:r>
                    </a:p>
                  </a:txBody>
                  <a:tcPr marL="5956" marR="5956" marT="5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шт.</a:t>
                      </a:r>
                    </a:p>
                  </a:txBody>
                  <a:tcPr marL="5956" marR="5956" marT="5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 руб.</a:t>
                      </a:r>
                    </a:p>
                  </a:txBody>
                  <a:tcPr marL="5956" marR="5956" marT="59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 руб.</a:t>
                      </a:r>
                    </a:p>
                  </a:txBody>
                  <a:tcPr marL="5956" marR="5956" marT="59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11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1 021 243,20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699 629,10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321 614,1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318 391,729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56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Минобороны России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101 980,10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63 538,61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38 441,49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37 425,293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462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МВД России (ОВД)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86 668,60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85 658,21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010,39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574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Росгвардия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3 214,80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3 194,66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20,14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574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ФСБ России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13 000,30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12 490,73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509,57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58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МЧС </a:t>
                      </a:r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России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276 184,10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276 184,1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276 184,100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02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ФСИН России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523 334,00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519 722,30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3 611,70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3 172,896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22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ФСО России</a:t>
                      </a: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10 111,30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10 023,84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87,47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70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ГУСП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6 750,00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5 000,76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1 749,25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6" marR="5956" marT="59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1 609,440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6" marR="5956" marT="59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7946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12"/>
    </mc:Choice>
    <mc:Fallback xmlns="">
      <p:transition spd="slow" advTm="26412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94763994"/>
              </p:ext>
            </p:extLst>
          </p:nvPr>
        </p:nvGraphicFramePr>
        <p:xfrm>
          <a:off x="16024" y="720973"/>
          <a:ext cx="9144000" cy="6021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4905" y="476672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2017 года по категории «МЧ» за 9 месяцев – 79 субъектов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733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447"/>
    </mc:Choice>
    <mc:Fallback xmlns="">
      <p:transition spd="slow" advTm="454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45441404"/>
              </p:ext>
            </p:extLst>
          </p:nvPr>
        </p:nvGraphicFramePr>
        <p:xfrm>
          <a:off x="0" y="836712"/>
          <a:ext cx="9144000" cy="57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7" y="305475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и реализация ГЖС выпуска 2017 года по категории «ВП» за 9 месяцев -70 субъектов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2122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62"/>
    </mc:Choice>
    <mc:Fallback xmlns="">
      <p:transition spd="slow" advTm="376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00491267"/>
              </p:ext>
            </p:extLst>
          </p:nvPr>
        </p:nvGraphicFramePr>
        <p:xfrm>
          <a:off x="0" y="836712"/>
          <a:ext cx="9144000" cy="5904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8477" y="305475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(с учетом исключений)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2017 года по категории «ПС» (за 9 месяцев) – 81 субъект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117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87"/>
    </mc:Choice>
    <mc:Fallback xmlns="">
      <p:transition spd="slow" advTm="2087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.5|2.2|1.7|2.2|1.7|1.7|2.4|2.4|3.2|2.3|3.8|1.7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6.8|2.2|1.8|1.4|1.5|1.5|1.7|1.5|1.6|1.7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4.1|2.3|6.9|2.9|7.3|7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4.4|3|2.8|3.2|7.1|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7324</TotalTime>
  <Words>656</Words>
  <Application>Microsoft Office PowerPoint</Application>
  <PresentationFormat>Экран (4:3)</PresentationFormat>
  <Paragraphs>207</Paragraphs>
  <Slides>12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Аптека</vt:lpstr>
      <vt:lpstr>Подпрограмма «Выполнение государственных обязательств по обеспечению жильем категорий граждан,  установленных федеральным законодательством  ФЦП «Жилище» на 2015-2020 годы</vt:lpstr>
      <vt:lpstr>Подпрограмма «Выполнение государственных обязательств по обеспечению жильем категорий граждан,  установленных федеральным законодательством  ФЦП «Жилище» на 2015-2020 годы</vt:lpstr>
      <vt:lpstr>Подпрограмма «Выполнение государственных обязательств по обеспечению жильем категорий граждан,  установленных федеральным законодательством  ФЦП «Жилище» на 2015-2020 годы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Подпрограмма «Выполнение государственных обязательств по обеспечению жильем категорий граждан,  установленных федеральным законодательством  ФЦП «Жилище» на 2015-2020 годы</vt:lpstr>
      <vt:lpstr>Подпрограмма «Выполнение государственных обязательств по обеспечению жильем категорий граждан,  установленных федеральным законодательством  ФЦП «Жилище» на 2015-2020 годы</vt:lpstr>
    </vt:vector>
  </TitlesOfParts>
  <Company>ГУОД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Предварительные итоги оформления и выдачи государственных жилищных сертификатов в первом полугодии 2013 года</dc:title>
  <dc:creator>Сапронова Ольга Валентиновна</dc:creator>
  <cp:lastModifiedBy>Сапронова Ольга Валентиновна</cp:lastModifiedBy>
  <cp:revision>390</cp:revision>
  <cp:lastPrinted>2014-05-21T08:54:56Z</cp:lastPrinted>
  <dcterms:created xsi:type="dcterms:W3CDTF">2013-05-22T11:57:24Z</dcterms:created>
  <dcterms:modified xsi:type="dcterms:W3CDTF">2017-10-17T11:19:57Z</dcterms:modified>
</cp:coreProperties>
</file>