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drawings/drawing2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drawings/drawing3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drawings/drawing4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handoutMasterIdLst>
    <p:handoutMasterId r:id="rId17"/>
  </p:handoutMasterIdLst>
  <p:sldIdLst>
    <p:sldId id="328" r:id="rId2"/>
    <p:sldId id="275" r:id="rId3"/>
    <p:sldId id="315" r:id="rId4"/>
    <p:sldId id="330" r:id="rId5"/>
    <p:sldId id="276" r:id="rId6"/>
    <p:sldId id="321" r:id="rId7"/>
    <p:sldId id="300" r:id="rId8"/>
    <p:sldId id="325" r:id="rId9"/>
    <p:sldId id="313" r:id="rId10"/>
    <p:sldId id="326" r:id="rId11"/>
    <p:sldId id="312" r:id="rId12"/>
    <p:sldId id="283" r:id="rId13"/>
    <p:sldId id="311" r:id="rId14"/>
    <p:sldId id="296" r:id="rId15"/>
  </p:sldIdLst>
  <p:sldSz cx="9144000" cy="6858000" type="screen4x3"/>
  <p:notesSz cx="6794500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33CC"/>
    <a:srgbClr val="66CCFF"/>
    <a:srgbClr val="D3D8FB"/>
    <a:srgbClr val="DBEDFD"/>
    <a:srgbClr val="2865FC"/>
    <a:srgbClr val="FF9900"/>
    <a:srgbClr val="F1417C"/>
    <a:srgbClr val="FFFF99"/>
    <a:srgbClr val="F307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1227" autoAdjust="0"/>
  </p:normalViewPr>
  <p:slideViewPr>
    <p:cSldViewPr>
      <p:cViewPr>
        <p:scale>
          <a:sx n="96" d="100"/>
          <a:sy n="96" d="100"/>
        </p:scale>
        <p:origin x="-1986" y="-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3283" y="-101"/>
      </p:cViewPr>
      <p:guideLst>
        <p:guide orient="horz" pos="3119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bg1">
            <a:lumMod val="85000"/>
          </a:schemeClr>
        </a:solidFill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612740901641282"/>
          <c:y val="0.11435866644682792"/>
          <c:w val="0.89022534979053791"/>
          <c:h val="0.7097627864419877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выдано</c:v>
                </c:pt>
              </c:strCache>
            </c:strRef>
          </c:tx>
          <c:spPr>
            <a:solidFill>
              <a:srgbClr val="FF0000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c:spPr>
          </c:dPt>
          <c:dPt>
            <c:idx val="6"/>
            <c:invertIfNegative val="0"/>
            <c:bubble3D val="0"/>
          </c:dPt>
          <c:dPt>
            <c:idx val="7"/>
            <c:invertIfNegative val="0"/>
            <c:bubble3D val="0"/>
          </c:dPt>
          <c:dLbls>
            <c:dLbl>
              <c:idx val="0"/>
              <c:layout>
                <c:manualLayout>
                  <c:x val="1.9781158610718626E-3"/>
                  <c:y val="-2.3569309076033496E-2"/>
                </c:manualLayout>
              </c:layout>
              <c:spPr>
                <a:solidFill>
                  <a:schemeClr val="bg1">
                    <a:alpha val="57000"/>
                  </a:schemeClr>
                </a:solidFill>
              </c:spPr>
              <c:txPr>
                <a:bodyPr/>
                <a:lstStyle/>
                <a:p>
                  <a:pPr>
                    <a:defRPr sz="16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500699912510939E-2"/>
                  <c:y val="-1.78691219046667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3496867723806275E-3"/>
                  <c:y val="-1.4130328418255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8825582340499491E-3"/>
                  <c:y val="-9.07386302184231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1307323940251839E-2"/>
                  <c:y val="-2.15077279860736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5237262643679155E-2"/>
                  <c:y val="-3.12207767937484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6666666666666781E-2"/>
                  <c:y val="-1.50559177462527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2500000000000008E-2"/>
                  <c:y val="-2.15084539232182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>
                  <a:alpha val="57000"/>
                </a:schemeClr>
              </a:solidFill>
            </c:spPr>
            <c:txPr>
              <a:bodyPr/>
              <a:lstStyle/>
              <a:p>
                <a:pPr>
                  <a:defRPr sz="15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ИТОГО</c:v>
                </c:pt>
                <c:pt idx="2">
                  <c:v>УВ</c:v>
                </c:pt>
                <c:pt idx="3">
                  <c:v>МЧ</c:v>
                </c:pt>
                <c:pt idx="4">
                  <c:v>ВП</c:v>
                </c:pt>
                <c:pt idx="5">
                  <c:v>ПС</c:v>
                </c:pt>
                <c:pt idx="6">
                  <c:v>ТО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 formatCode="0.0%">
                  <c:v>0.95699999999999996</c:v>
                </c:pt>
                <c:pt idx="2" formatCode="0.0%">
                  <c:v>0.99006704083806851</c:v>
                </c:pt>
                <c:pt idx="3" formatCode="0.0%">
                  <c:v>0.91569932172378399</c:v>
                </c:pt>
                <c:pt idx="4" formatCode="0.0%">
                  <c:v>0.97748317981637878</c:v>
                </c:pt>
                <c:pt idx="5" formatCode="0.0%">
                  <c:v>0.95877450331498659</c:v>
                </c:pt>
                <c:pt idx="6" formatCode="0.0%">
                  <c:v>0.94549444863110965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оплачено</c:v>
                </c:pt>
              </c:strCache>
            </c:strRef>
          </c:tx>
          <c:spPr>
            <a:solidFill>
              <a:srgbClr val="FFFF00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</c:dPt>
          <c:dPt>
            <c:idx val="6"/>
            <c:invertIfNegative val="0"/>
            <c:bubble3D val="0"/>
          </c:dPt>
          <c:dPt>
            <c:idx val="7"/>
            <c:invertIfNegative val="0"/>
            <c:bubble3D val="0"/>
          </c:dPt>
          <c:dLbls>
            <c:dLbl>
              <c:idx val="0"/>
              <c:layout>
                <c:manualLayout>
                  <c:x val="3.264427292395547E-2"/>
                  <c:y val="-3.93725568387912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3950617283950636E-2"/>
                  <c:y val="-1.0853494910821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745625546806652E-2"/>
                  <c:y val="-4.40008772739474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7160542432195994E-2"/>
                  <c:y val="-1.4129607794627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3333333333333354E-2"/>
                  <c:y val="-1.6843056043103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4892184787865895E-2"/>
                  <c:y val="-9.344068466270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8737204724409469E-2"/>
                  <c:y val="-1.7204758830094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2420825790598434E-2"/>
                  <c:y val="-2.36563105536779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>
                  <a:alpha val="60000"/>
                </a:schemeClr>
              </a:solidFill>
            </c:spPr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ИТОГО</c:v>
                </c:pt>
                <c:pt idx="2">
                  <c:v>УВ</c:v>
                </c:pt>
                <c:pt idx="3">
                  <c:v>МЧ</c:v>
                </c:pt>
                <c:pt idx="4">
                  <c:v>ВП</c:v>
                </c:pt>
                <c:pt idx="5">
                  <c:v>ПС</c:v>
                </c:pt>
                <c:pt idx="6">
                  <c:v>ТО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 formatCode="0.0%">
                  <c:v>0.89800000000000002</c:v>
                </c:pt>
                <c:pt idx="2" formatCode="0.0%">
                  <c:v>0.77589216554881324</c:v>
                </c:pt>
                <c:pt idx="3" formatCode="0.0%">
                  <c:v>0.87667770285104463</c:v>
                </c:pt>
                <c:pt idx="4" formatCode="0.0%">
                  <c:v>0.95214022741725912</c:v>
                </c:pt>
                <c:pt idx="5" formatCode="0.0%">
                  <c:v>0.89820297906237223</c:v>
                </c:pt>
                <c:pt idx="6" formatCode="0.0%">
                  <c:v>0.91747341939725457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4"/>
        <c:shape val="box"/>
        <c:axId val="84189184"/>
        <c:axId val="84190720"/>
        <c:axId val="0"/>
      </c:bar3DChart>
      <c:catAx>
        <c:axId val="84189184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9050">
            <a:solidFill>
              <a:srgbClr val="00B0F0"/>
            </a:solidFill>
          </a:ln>
        </c:spPr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84190720"/>
        <c:crosses val="autoZero"/>
        <c:auto val="1"/>
        <c:lblAlgn val="ctr"/>
        <c:lblOffset val="100"/>
        <c:noMultiLvlLbl val="0"/>
      </c:catAx>
      <c:valAx>
        <c:axId val="84190720"/>
        <c:scaling>
          <c:orientation val="minMax"/>
          <c:max val="1"/>
          <c:min val="0.1"/>
        </c:scaling>
        <c:delete val="0"/>
        <c:axPos val="l"/>
        <c:minorGridlines>
          <c:spPr>
            <a:ln>
              <a:noFill/>
            </a:ln>
          </c:spPr>
        </c:minorGridlines>
        <c:numFmt formatCode="0%" sourceLinked="0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84189184"/>
        <c:crosses val="autoZero"/>
        <c:crossBetween val="between"/>
        <c:majorUnit val="0.1"/>
      </c:valAx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6.4368146074119684E-2"/>
          <c:y val="0.90882152513839576"/>
          <c:w val="0.42389096675415605"/>
          <c:h val="4.8332036334044967E-2"/>
        </c:manualLayout>
      </c:layout>
      <c:overlay val="0"/>
      <c:spPr>
        <a:ln>
          <a:noFill/>
        </a:ln>
      </c:spPr>
      <c:txPr>
        <a:bodyPr/>
        <a:lstStyle/>
        <a:p>
          <a:pPr>
            <a:defRPr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bg1">
            <a:lumMod val="85000"/>
          </a:schemeClr>
        </a:solidFill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173472261713433"/>
          <c:y val="7.1670639026219354E-2"/>
          <c:w val="0.888761154855643"/>
          <c:h val="0.7165029963647326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выдано</c:v>
                </c:pt>
              </c:strCache>
            </c:strRef>
          </c:tx>
          <c:spPr>
            <a:solidFill>
              <a:srgbClr val="0033CC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3399FF"/>
              </a:solidFill>
              <a:ln w="19050">
                <a:solidFill>
                  <a:schemeClr val="tx1"/>
                </a:solidFill>
              </a:ln>
            </c:spPr>
          </c:dPt>
          <c:dPt>
            <c:idx val="6"/>
            <c:invertIfNegative val="0"/>
            <c:bubble3D val="0"/>
          </c:dPt>
          <c:dPt>
            <c:idx val="7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2.5406058617672811E-2"/>
                  <c:y val="-1.1978515256183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500699912510939E-2"/>
                  <c:y val="-1.78691219046667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2920603674540681E-2"/>
                  <c:y val="-1.41303767959347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3688429571303595E-2"/>
                  <c:y val="-1.35672617621182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448556430446195E-2"/>
                  <c:y val="-9.82766986386165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2308822612363159E-2"/>
                  <c:y val="-1.7204758830094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6666666666666781E-2"/>
                  <c:y val="-1.50559177462527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2500000000000008E-2"/>
                  <c:y val="-2.15084539232182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5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ИТОГО</c:v>
                </c:pt>
                <c:pt idx="2">
                  <c:v>УВ</c:v>
                </c:pt>
                <c:pt idx="3">
                  <c:v>МЧ</c:v>
                </c:pt>
                <c:pt idx="4">
                  <c:v>ВП</c:v>
                </c:pt>
                <c:pt idx="5">
                  <c:v>ПС</c:v>
                </c:pt>
                <c:pt idx="6">
                  <c:v>ТО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 formatCode="0.0%">
                  <c:v>0.71499999999999997</c:v>
                </c:pt>
                <c:pt idx="2" formatCode="0.0%">
                  <c:v>0.55800000000000005</c:v>
                </c:pt>
                <c:pt idx="3" formatCode="0.0%">
                  <c:v>0.80300000000000005</c:v>
                </c:pt>
                <c:pt idx="4" formatCode="0.0%">
                  <c:v>0.68300000000000005</c:v>
                </c:pt>
                <c:pt idx="5" formatCode="0.0%">
                  <c:v>0.86299999999999999</c:v>
                </c:pt>
                <c:pt idx="6" formatCode="0.0%">
                  <c:v>0.55700000000000005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оплачено</c:v>
                </c:pt>
              </c:strCache>
            </c:strRef>
          </c:tx>
          <c:spPr>
            <a:solidFill>
              <a:srgbClr val="FFC000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 w="19050">
                <a:solidFill>
                  <a:schemeClr val="tx1"/>
                </a:solidFill>
              </a:ln>
            </c:spPr>
          </c:dPt>
          <c:dPt>
            <c:idx val="6"/>
            <c:invertIfNegative val="0"/>
            <c:bubble3D val="0"/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3.7037037037037042E-2"/>
                  <c:y val="-1.6280242366232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3950617283950636E-2"/>
                  <c:y val="-1.0853494910821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745625546806652E-2"/>
                  <c:y val="-4.40008772739474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7160542432195994E-2"/>
                  <c:y val="-1.4129607794627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3333333333333354E-2"/>
                  <c:y val="-1.6843056043103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6"/>
              <c:layout>
                <c:manualLayout>
                  <c:x val="2.8737204724409469E-2"/>
                  <c:y val="-1.7204758830094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2420825790598434E-2"/>
                  <c:y val="-2.36563105536779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5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ИТОГО</c:v>
                </c:pt>
                <c:pt idx="2">
                  <c:v>УВ</c:v>
                </c:pt>
                <c:pt idx="3">
                  <c:v>МЧ</c:v>
                </c:pt>
                <c:pt idx="4">
                  <c:v>ВП</c:v>
                </c:pt>
                <c:pt idx="5">
                  <c:v>ПС</c:v>
                </c:pt>
                <c:pt idx="6">
                  <c:v>ТО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 formatCode="0.0%">
                  <c:v>0.48599999999999999</c:v>
                </c:pt>
                <c:pt idx="2" formatCode="0.0%">
                  <c:v>0.47099999999999997</c:v>
                </c:pt>
                <c:pt idx="3" formatCode="0.0%">
                  <c:v>0.623</c:v>
                </c:pt>
                <c:pt idx="4" formatCode="0.0%">
                  <c:v>0.502</c:v>
                </c:pt>
                <c:pt idx="5" formatCode="0.0%">
                  <c:v>0.46500000000000002</c:v>
                </c:pt>
                <c:pt idx="6" formatCode="0.0%">
                  <c:v>0.28000000000000003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971328"/>
        <c:axId val="5989504"/>
        <c:axId val="0"/>
      </c:bar3DChart>
      <c:catAx>
        <c:axId val="5971328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9050">
            <a:solidFill>
              <a:srgbClr val="00B0F0"/>
            </a:solidFill>
          </a:ln>
        </c:spPr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5989504"/>
        <c:crosses val="autoZero"/>
        <c:auto val="1"/>
        <c:lblAlgn val="ctr"/>
        <c:lblOffset val="100"/>
        <c:noMultiLvlLbl val="0"/>
      </c:catAx>
      <c:valAx>
        <c:axId val="5989504"/>
        <c:scaling>
          <c:orientation val="minMax"/>
          <c:max val="1"/>
          <c:min val="0.1"/>
        </c:scaling>
        <c:delete val="0"/>
        <c:axPos val="l"/>
        <c:minorGridlines>
          <c:spPr>
            <a:ln>
              <a:noFill/>
            </a:ln>
          </c:spPr>
        </c:minorGridlines>
        <c:numFmt formatCode="0%" sourceLinked="0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5971328"/>
        <c:crosses val="autoZero"/>
        <c:crossBetween val="between"/>
        <c:majorUnit val="0.1"/>
      </c:valAx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44653639487606078"/>
          <c:y val="0.90432812152816366"/>
          <c:w val="0.14525541007251477"/>
          <c:h val="9.5671878471836461E-2"/>
        </c:manualLayout>
      </c:layout>
      <c:overlay val="0"/>
      <c:spPr>
        <a:ln>
          <a:noFill/>
        </a:ln>
      </c:spPr>
      <c:txPr>
        <a:bodyPr/>
        <a:lstStyle/>
        <a:p>
          <a:pPr>
            <a:defRPr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  <c:spPr>
        <a:solidFill>
          <a:srgbClr val="FFFF00"/>
        </a:solidFill>
      </c:spPr>
    </c:floor>
    <c:sideWall>
      <c:thickness val="0"/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8.6231081700539336E-3"/>
          <c:y val="2.5161677942216951E-3"/>
          <c:w val="0.96793285594529899"/>
          <c:h val="0.8509628980618316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  <a:ln>
                <a:solidFill>
                  <a:prstClr val="black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prstClr val="black"/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solidFill>
                  <a:prstClr val="black"/>
                </a:solidFill>
              </a:ln>
            </c:spPr>
          </c:dPt>
          <c:dLbls>
            <c:dLbl>
              <c:idx val="0"/>
              <c:layout>
                <c:manualLayout>
                  <c:x val="2.3045763510206856E-2"/>
                  <c:y val="-3.8578459983319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118539629664667E-2"/>
                  <c:y val="-4.3358445305764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836901501302432E-2"/>
                  <c:y val="-5.34829072200116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5270488770301891E-2"/>
                  <c:y val="-4.5465996735886957E-2"/>
                </c:manualLayout>
              </c:layout>
              <c:spPr/>
              <c:txPr>
                <a:bodyPr/>
                <a:lstStyle/>
                <a:p>
                  <a:pPr algn="ctr" rtl="0">
                    <a:defRPr lang="en-US" sz="1800" b="1" i="0" u="none" strike="noStrike" kern="1200" baseline="0">
                      <a:solidFill>
                        <a:prstClr val="black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477915676954168E-2"/>
                  <c:y val="-4.96814907889733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УВ</c:v>
                </c:pt>
                <c:pt idx="1">
                  <c:v>МЧ</c:v>
                </c:pt>
                <c:pt idx="2">
                  <c:v>ВП</c:v>
                </c:pt>
                <c:pt idx="3">
                  <c:v>ПС</c:v>
                </c:pt>
                <c:pt idx="4">
                  <c:v>ТО</c:v>
                </c:pt>
              </c:strCache>
            </c:strRef>
          </c:cat>
          <c:val>
            <c:numRef>
              <c:f>Лист1!$B$2:$B$6</c:f>
              <c:numCache>
                <c:formatCode>#,##0.0</c:formatCode>
                <c:ptCount val="5"/>
                <c:pt idx="0">
                  <c:v>1890810.4</c:v>
                </c:pt>
                <c:pt idx="1">
                  <c:v>3107866</c:v>
                </c:pt>
                <c:pt idx="2">
                  <c:v>3775639.6</c:v>
                </c:pt>
                <c:pt idx="3">
                  <c:v>5582811.7999999998</c:v>
                </c:pt>
                <c:pt idx="4">
                  <c:v>509375.9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5439488"/>
        <c:axId val="5441024"/>
        <c:axId val="0"/>
      </c:bar3DChart>
      <c:catAx>
        <c:axId val="54394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5441024"/>
        <c:crosses val="autoZero"/>
        <c:auto val="1"/>
        <c:lblAlgn val="ctr"/>
        <c:lblOffset val="100"/>
        <c:noMultiLvlLbl val="0"/>
      </c:catAx>
      <c:valAx>
        <c:axId val="5441024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one"/>
        <c:crossAx val="54394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bg1">
            <a:lumMod val="85000"/>
          </a:schemeClr>
        </a:solidFill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3475855047282818E-2"/>
          <c:y val="0.15380593785750407"/>
          <c:w val="0.90559724658451424"/>
          <c:h val="0.6467187358805215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выдано в 2017 году</c:v>
                </c:pt>
              </c:strCache>
            </c:strRef>
          </c:tx>
          <c:spPr>
            <a:solidFill>
              <a:srgbClr val="0033CC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7"/>
            <c:invertIfNegative val="0"/>
            <c:bubble3D val="0"/>
          </c:dPt>
          <c:dLbls>
            <c:dLbl>
              <c:idx val="0"/>
              <c:layout>
                <c:manualLayout>
                  <c:x val="1.6940637167326803E-2"/>
                  <c:y val="-1.85413904404835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458923901476855E-2"/>
                  <c:y val="-1.37880003696170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843973150654854E-2"/>
                  <c:y val="-1.4461358720355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267920663053478E-2"/>
                  <c:y val="-1.5938758930410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5937482847333744E-2"/>
                  <c:y val="-7.23566456213992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2308822612363159E-2"/>
                  <c:y val="-1.720475883009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4054009430204019E-2"/>
                  <c:y val="-2.58101709870860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2.0932449923067538E-2"/>
                  <c:y val="-2.829191134957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>
                  <a:alpha val="25000"/>
                </a:schemeClr>
              </a:solidFill>
            </c:spPr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УВ</c:v>
                </c:pt>
                <c:pt idx="1">
                  <c:v>МЧ</c:v>
                </c:pt>
                <c:pt idx="2">
                  <c:v>ВП</c:v>
                </c:pt>
                <c:pt idx="3">
                  <c:v>ПС</c:v>
                </c:pt>
                <c:pt idx="4">
                  <c:v>ТО</c:v>
                </c:pt>
                <c:pt idx="6">
                  <c:v>2018</c:v>
                </c:pt>
                <c:pt idx="7">
                  <c:v>2017</c:v>
                </c:pt>
              </c:strCache>
            </c:strRef>
          </c:cat>
          <c:val>
            <c:numRef>
              <c:f>Лист1!$B$2:$B$9</c:f>
              <c:numCache>
                <c:formatCode>0.0%</c:formatCode>
                <c:ptCount val="8"/>
                <c:pt idx="0">
                  <c:v>0.85699999999999998</c:v>
                </c:pt>
                <c:pt idx="1">
                  <c:v>0.622</c:v>
                </c:pt>
                <c:pt idx="2">
                  <c:v>0.82599999999999996</c:v>
                </c:pt>
                <c:pt idx="3">
                  <c:v>0.83599999999999997</c:v>
                </c:pt>
                <c:pt idx="4">
                  <c:v>0.88200000000000001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выдано в 2018 году</c:v>
                </c:pt>
              </c:strCache>
            </c:strRef>
          </c:tx>
          <c:spPr>
            <a:solidFill>
              <a:srgbClr val="FF0000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7"/>
            <c:invertIfNegative val="0"/>
            <c:bubble3D val="0"/>
            <c:spPr>
              <a:solidFill>
                <a:srgbClr val="0033CC"/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2.719914887363422E-2"/>
                  <c:y val="-1.62802452648148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923599589929577E-2"/>
                  <c:y val="-1.3114642018878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745625546806649E-2"/>
                  <c:y val="-1.7305175380977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7160542432195987E-2"/>
                  <c:y val="-1.4129607794627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333333333333334E-2"/>
                  <c:y val="-1.6843056043103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6"/>
              <c:layout>
                <c:manualLayout>
                  <c:x val="2.8737204724409462E-2"/>
                  <c:y val="-1.720475883009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2420825790598427E-2"/>
                  <c:y val="-2.3656310553677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>
                  <a:alpha val="25000"/>
                </a:schemeClr>
              </a:solidFill>
            </c:spPr>
            <c:txPr>
              <a:bodyPr/>
              <a:lstStyle/>
              <a:p>
                <a:pPr>
                  <a:defRPr sz="15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УВ</c:v>
                </c:pt>
                <c:pt idx="1">
                  <c:v>МЧ</c:v>
                </c:pt>
                <c:pt idx="2">
                  <c:v>ВП</c:v>
                </c:pt>
                <c:pt idx="3">
                  <c:v>ПС</c:v>
                </c:pt>
                <c:pt idx="4">
                  <c:v>ТО</c:v>
                </c:pt>
                <c:pt idx="6">
                  <c:v>2018</c:v>
                </c:pt>
                <c:pt idx="7">
                  <c:v>2017</c:v>
                </c:pt>
              </c:strCache>
            </c:strRef>
          </c:cat>
          <c:val>
            <c:numRef>
              <c:f>Лист1!$C$2:$C$9</c:f>
              <c:numCache>
                <c:formatCode>0.0%</c:formatCode>
                <c:ptCount val="8"/>
                <c:pt idx="0">
                  <c:v>0.70599999999999996</c:v>
                </c:pt>
                <c:pt idx="1">
                  <c:v>0.45100000000000001</c:v>
                </c:pt>
                <c:pt idx="2">
                  <c:v>0.55800000000000005</c:v>
                </c:pt>
                <c:pt idx="3">
                  <c:v>0.64600000000000002</c:v>
                </c:pt>
                <c:pt idx="4">
                  <c:v>0.77700000000000002</c:v>
                </c:pt>
                <c:pt idx="6">
                  <c:v>0.59499999999999997</c:v>
                </c:pt>
                <c:pt idx="7">
                  <c:v>0.78700000000000003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оплачено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1.8271257905832748E-2"/>
                  <c:y val="-5.21650551635189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4328882642304981E-3"/>
                  <c:y val="2.60825275817594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405481377371749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264933239634574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1243851018973999E-2"/>
                  <c:y val="5.21650551635189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5460295151089248E-2"/>
                  <c:y val="-2.60825275817594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264933239634564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>
                  <a:alpha val="25000"/>
                </a:schemeClr>
              </a:solidFill>
            </c:spPr>
            <c:txPr>
              <a:bodyPr rot="5400000"/>
              <a:lstStyle/>
              <a:p>
                <a:pPr>
                  <a:defRPr sz="15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УВ</c:v>
                </c:pt>
                <c:pt idx="1">
                  <c:v>МЧ</c:v>
                </c:pt>
                <c:pt idx="2">
                  <c:v>ВП</c:v>
                </c:pt>
                <c:pt idx="3">
                  <c:v>ПС</c:v>
                </c:pt>
                <c:pt idx="4">
                  <c:v>ТО</c:v>
                </c:pt>
                <c:pt idx="6">
                  <c:v>2018</c:v>
                </c:pt>
                <c:pt idx="7">
                  <c:v>2017</c:v>
                </c:pt>
              </c:strCache>
            </c:strRef>
          </c:cat>
          <c:val>
            <c:numRef>
              <c:f>Лист1!$D$2:$D$9</c:f>
              <c:numCache>
                <c:formatCode>General</c:formatCode>
                <c:ptCount val="8"/>
                <c:pt idx="6" formatCode="0.0%">
                  <c:v>0.151</c:v>
                </c:pt>
                <c:pt idx="7" formatCode="0.0%">
                  <c:v>0.25800000000000001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shape val="box"/>
        <c:axId val="31921664"/>
        <c:axId val="31923200"/>
        <c:axId val="0"/>
      </c:bar3DChart>
      <c:catAx>
        <c:axId val="31921664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9050">
            <a:solidFill>
              <a:srgbClr val="00B0F0"/>
            </a:solidFill>
          </a:ln>
        </c:spPr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1923200"/>
        <c:crosses val="autoZero"/>
        <c:auto val="1"/>
        <c:lblAlgn val="ctr"/>
        <c:lblOffset val="100"/>
        <c:noMultiLvlLbl val="0"/>
      </c:catAx>
      <c:valAx>
        <c:axId val="31923200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192166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11765981817276354"/>
          <c:y val="5.2165055163518968E-3"/>
          <c:w val="0.77288195616447453"/>
          <c:h val="0.11938075561287778"/>
        </c:manualLayout>
      </c:layout>
      <c:overlay val="0"/>
      <c:spPr>
        <a:ln>
          <a:noFill/>
        </a:ln>
      </c:spPr>
      <c:txPr>
        <a:bodyPr/>
        <a:lstStyle/>
        <a:p>
          <a:pPr>
            <a:defRPr sz="2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674161756653124"/>
          <c:y val="8.0997583235351653E-2"/>
          <c:w val="0.64752907352945588"/>
          <c:h val="0.889618428829541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Выдано</c:v>
                </c:pt>
              </c:strCache>
            </c:strRef>
          </c:tx>
          <c:spPr>
            <a:solidFill>
              <a:srgbClr val="FF0000"/>
            </a:solidFill>
            <a:ln w="19050">
              <a:solidFill>
                <a:schemeClr val="accent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33CC"/>
              </a:solidFill>
              <a:ln w="19050">
                <a:solidFill>
                  <a:schemeClr val="accent1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rgbClr val="2865FC"/>
              </a:solidFill>
              <a:ln w="19050">
                <a:solidFill>
                  <a:schemeClr val="accent1"/>
                </a:solidFill>
              </a:ln>
            </c:spPr>
          </c:dPt>
          <c:dLbls>
            <c:dLbl>
              <c:idx val="0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6033801122368525E-3"/>
                  <c:y val="-1.33563581523213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8.6033801122368525E-3"/>
                  <c:y val="5.34296393362626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5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Лист1!$A$2:$A$12</c:f>
              <c:strCache>
                <c:ptCount val="11"/>
                <c:pt idx="0">
                  <c:v>2017 (май)</c:v>
                </c:pt>
                <c:pt idx="1">
                  <c:v>2018 (май)</c:v>
                </c:pt>
                <c:pt idx="3">
                  <c:v>Минобороны России</c:v>
                </c:pt>
                <c:pt idx="4">
                  <c:v>МВД России</c:v>
                </c:pt>
                <c:pt idx="5">
                  <c:v>ФСБ России</c:v>
                </c:pt>
                <c:pt idx="6">
                  <c:v>МЧС России</c:v>
                </c:pt>
                <c:pt idx="7">
                  <c:v>ФСИН России</c:v>
                </c:pt>
                <c:pt idx="8">
                  <c:v>ФСО России</c:v>
                </c:pt>
                <c:pt idx="9">
                  <c:v>ГУСП</c:v>
                </c:pt>
                <c:pt idx="10">
                  <c:v>Росгвардия</c:v>
                </c:pt>
              </c:strCache>
            </c:strRef>
          </c:cat>
          <c:val>
            <c:numRef>
              <c:f>Лист1!$B$2:$B$12</c:f>
              <c:numCache>
                <c:formatCode>0.0%</c:formatCode>
                <c:ptCount val="11"/>
                <c:pt idx="0">
                  <c:v>0.85699999999999998</c:v>
                </c:pt>
                <c:pt idx="1">
                  <c:v>0.70599999999999996</c:v>
                </c:pt>
                <c:pt idx="3">
                  <c:v>0.999</c:v>
                </c:pt>
                <c:pt idx="4">
                  <c:v>0.61399999999999999</c:v>
                </c:pt>
                <c:pt idx="5">
                  <c:v>0.99099999999999999</c:v>
                </c:pt>
                <c:pt idx="6">
                  <c:v>0</c:v>
                </c:pt>
                <c:pt idx="7">
                  <c:v>0.98299999999999998</c:v>
                </c:pt>
                <c:pt idx="8">
                  <c:v>0.93899999999999995</c:v>
                </c:pt>
                <c:pt idx="9">
                  <c:v>0.58599999999999997</c:v>
                </c:pt>
                <c:pt idx="10">
                  <c:v>0.94599999999999995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32115712"/>
        <c:axId val="32117504"/>
      </c:barChart>
      <c:catAx>
        <c:axId val="32115712"/>
        <c:scaling>
          <c:orientation val="maxMin"/>
        </c:scaling>
        <c:delete val="0"/>
        <c:axPos val="l"/>
        <c:majorGridlines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2117504"/>
        <c:crosses val="autoZero"/>
        <c:auto val="1"/>
        <c:lblAlgn val="ctr"/>
        <c:lblOffset val="100"/>
        <c:noMultiLvlLbl val="0"/>
      </c:catAx>
      <c:valAx>
        <c:axId val="32117504"/>
        <c:scaling>
          <c:orientation val="minMax"/>
        </c:scaling>
        <c:delete val="0"/>
        <c:axPos val="t"/>
        <c:numFmt formatCode="0%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21157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901181761697262"/>
          <c:y val="7.5655039974423105E-2"/>
          <c:w val="0.55655321562350413"/>
          <c:h val="0.889618428829541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  <a:ln w="19050">
              <a:solidFill>
                <a:schemeClr val="accent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33CC"/>
              </a:solidFill>
              <a:ln w="19050">
                <a:solidFill>
                  <a:schemeClr val="accent1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rgbClr val="2865FC"/>
              </a:solidFill>
              <a:ln w="19050">
                <a:solidFill>
                  <a:schemeClr val="accent1"/>
                </a:solidFill>
              </a:ln>
            </c:spPr>
          </c:dPt>
          <c:dLbls>
            <c:dLbl>
              <c:idx val="0"/>
              <c:layout>
                <c:manualLayout>
                  <c:x val="0"/>
                  <c:y val="5.34359494267281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10078630984526996"/>
                  <c:y val="-0.170959280986225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txPr>
              <a:bodyPr/>
              <a:lstStyle/>
              <a:p>
                <a:pPr>
                  <a:defRPr sz="15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Лист1!$A$2:$A$14</c:f>
              <c:strCache>
                <c:ptCount val="13"/>
                <c:pt idx="0">
                  <c:v>2017 (май)</c:v>
                </c:pt>
                <c:pt idx="1">
                  <c:v>2018 (май)</c:v>
                </c:pt>
                <c:pt idx="3">
                  <c:v>Республика Дагестан</c:v>
                </c:pt>
                <c:pt idx="4">
                  <c:v>Брянская область</c:v>
                </c:pt>
                <c:pt idx="5">
                  <c:v>Челябинская область</c:v>
                </c:pt>
                <c:pt idx="6">
                  <c:v>Чувашская Республика</c:v>
                </c:pt>
                <c:pt idx="7">
                  <c:v>Ставропольский край</c:v>
                </c:pt>
                <c:pt idx="8">
                  <c:v>Вологодская область</c:v>
                </c:pt>
                <c:pt idx="9">
                  <c:v>Ивановская область</c:v>
                </c:pt>
                <c:pt idx="10">
                  <c:v>Оренбургская область</c:v>
                </c:pt>
                <c:pt idx="11">
                  <c:v>Сахалинская область</c:v>
                </c:pt>
                <c:pt idx="12">
                  <c:v>г. Севастополь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0.622</c:v>
                </c:pt>
                <c:pt idx="1">
                  <c:v>0.45100000000000001</c:v>
                </c:pt>
                <c:pt idx="3">
                  <c:v>0.183</c:v>
                </c:pt>
                <c:pt idx="4">
                  <c:v>0.14000000000000001</c:v>
                </c:pt>
                <c:pt idx="5">
                  <c:v>0.222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5556480"/>
        <c:axId val="5578752"/>
      </c:barChart>
      <c:catAx>
        <c:axId val="5556480"/>
        <c:scaling>
          <c:orientation val="maxMin"/>
        </c:scaling>
        <c:delete val="0"/>
        <c:axPos val="l"/>
        <c:majorGridlines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5578752"/>
        <c:crosses val="autoZero"/>
        <c:auto val="1"/>
        <c:lblAlgn val="ctr"/>
        <c:lblOffset val="100"/>
        <c:noMultiLvlLbl val="0"/>
      </c:catAx>
      <c:valAx>
        <c:axId val="5578752"/>
        <c:scaling>
          <c:orientation val="minMax"/>
        </c:scaling>
        <c:delete val="0"/>
        <c:axPos val="t"/>
        <c:numFmt formatCode="0%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55564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674161756653124"/>
          <c:y val="8.0997583235351653E-2"/>
          <c:w val="0.64752907352945566"/>
          <c:h val="0.889618428829541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  <a:ln w="19050">
              <a:solidFill>
                <a:schemeClr val="accent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33CC"/>
              </a:solidFill>
              <a:ln w="19050">
                <a:solidFill>
                  <a:schemeClr val="accent1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rgbClr val="2865FC"/>
              </a:solidFill>
              <a:ln w="19050">
                <a:solidFill>
                  <a:schemeClr val="accent1"/>
                </a:solidFill>
              </a:ln>
            </c:spPr>
          </c:dPt>
          <c:dLbls>
            <c:dLbl>
              <c:idx val="0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5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Лист1!$A$2:$A$14</c:f>
              <c:strCache>
                <c:ptCount val="13"/>
                <c:pt idx="0">
                  <c:v>2017 (май)</c:v>
                </c:pt>
                <c:pt idx="1">
                  <c:v>2018 (май)</c:v>
                </c:pt>
                <c:pt idx="3">
                  <c:v>Республика Дагестан</c:v>
                </c:pt>
                <c:pt idx="4">
                  <c:v>Республика Ингушетия</c:v>
                </c:pt>
                <c:pt idx="5">
                  <c:v>Респ. Сев.Осетия-Алания</c:v>
                </c:pt>
                <c:pt idx="6">
                  <c:v>Пермский край</c:v>
                </c:pt>
                <c:pt idx="7">
                  <c:v>Ставропольский край</c:v>
                </c:pt>
                <c:pt idx="8">
                  <c:v>Волгоградская область</c:v>
                </c:pt>
                <c:pt idx="9">
                  <c:v>Ивановская область</c:v>
                </c:pt>
                <c:pt idx="10">
                  <c:v>Челябинская область</c:v>
                </c:pt>
                <c:pt idx="11">
                  <c:v>г.Санкт-Петербург</c:v>
                </c:pt>
                <c:pt idx="12">
                  <c:v>г. Севастополь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0.82599999999999996</c:v>
                </c:pt>
                <c:pt idx="1">
                  <c:v>0.55800000000000005</c:v>
                </c:pt>
                <c:pt idx="3">
                  <c:v>0</c:v>
                </c:pt>
                <c:pt idx="4">
                  <c:v>0</c:v>
                </c:pt>
                <c:pt idx="5">
                  <c:v>0.46800000000000003</c:v>
                </c:pt>
                <c:pt idx="6">
                  <c:v>0.16700000000000001</c:v>
                </c:pt>
                <c:pt idx="7">
                  <c:v>0.188</c:v>
                </c:pt>
                <c:pt idx="8">
                  <c:v>0.249</c:v>
                </c:pt>
                <c:pt idx="9">
                  <c:v>9.1999999999999998E-2</c:v>
                </c:pt>
                <c:pt idx="10">
                  <c:v>0.26300000000000001</c:v>
                </c:pt>
                <c:pt idx="11">
                  <c:v>0.23300000000000001</c:v>
                </c:pt>
                <c:pt idx="1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35379840"/>
        <c:axId val="36330112"/>
      </c:barChart>
      <c:catAx>
        <c:axId val="35379840"/>
        <c:scaling>
          <c:orientation val="maxMin"/>
        </c:scaling>
        <c:delete val="0"/>
        <c:axPos val="l"/>
        <c:majorGridlines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6330112"/>
        <c:crosses val="autoZero"/>
        <c:auto val="1"/>
        <c:lblAlgn val="ctr"/>
        <c:lblOffset val="100"/>
        <c:noMultiLvlLbl val="0"/>
      </c:catAx>
      <c:valAx>
        <c:axId val="36330112"/>
        <c:scaling>
          <c:orientation val="minMax"/>
        </c:scaling>
        <c:delete val="0"/>
        <c:axPos val="t"/>
        <c:numFmt formatCode="0%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53798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594803652690773"/>
          <c:y val="6.9678210781892264E-2"/>
          <c:w val="0.54351283063294642"/>
          <c:h val="0.864727067114200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  <a:ln w="19050">
              <a:solidFill>
                <a:schemeClr val="accent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33CC"/>
              </a:solidFill>
              <a:ln w="19050">
                <a:solidFill>
                  <a:schemeClr val="accent1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rgbClr val="2865FC"/>
              </a:solidFill>
              <a:ln w="19050">
                <a:solidFill>
                  <a:schemeClr val="accent1"/>
                </a:solidFill>
              </a:ln>
            </c:spPr>
          </c:dPt>
          <c:dLbls>
            <c:dLbl>
              <c:idx val="4"/>
              <c:layout>
                <c:manualLayout>
                  <c:x val="1.4291723561605491E-2"/>
                  <c:y val="7.12937432452256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Лист1!$A$2:$A$10</c:f>
              <c:strCache>
                <c:ptCount val="9"/>
                <c:pt idx="0">
                  <c:v>2017 (май)</c:v>
                </c:pt>
                <c:pt idx="1">
                  <c:v>2018 (май)</c:v>
                </c:pt>
                <c:pt idx="3">
                  <c:v>Республика Бурятия</c:v>
                </c:pt>
                <c:pt idx="4">
                  <c:v>Республика Коми</c:v>
                </c:pt>
                <c:pt idx="5">
                  <c:v>Пермский край</c:v>
                </c:pt>
                <c:pt idx="6">
                  <c:v>Сахалинская область</c:v>
                </c:pt>
                <c:pt idx="7">
                  <c:v>Томская область</c:v>
                </c:pt>
                <c:pt idx="8">
                  <c:v>Ханты-Мансийсий АО</c:v>
                </c:pt>
              </c:strCache>
            </c:strRef>
          </c:cat>
          <c:val>
            <c:numRef>
              <c:f>Лист1!$B$2:$B$10</c:f>
              <c:numCache>
                <c:formatCode>0.0%</c:formatCode>
                <c:ptCount val="9"/>
                <c:pt idx="0">
                  <c:v>0.83599999999999997</c:v>
                </c:pt>
                <c:pt idx="1">
                  <c:v>0.64600000000000002</c:v>
                </c:pt>
                <c:pt idx="3">
                  <c:v>8.7999999999999995E-2</c:v>
                </c:pt>
                <c:pt idx="4">
                  <c:v>0.35499999999999998</c:v>
                </c:pt>
                <c:pt idx="5">
                  <c:v>0.627</c:v>
                </c:pt>
                <c:pt idx="6">
                  <c:v>0.29699999999999999</c:v>
                </c:pt>
                <c:pt idx="7">
                  <c:v>0.24</c:v>
                </c:pt>
                <c:pt idx="8">
                  <c:v>0.30199999999999999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98419456"/>
        <c:axId val="98420992"/>
      </c:barChart>
      <c:catAx>
        <c:axId val="98419456"/>
        <c:scaling>
          <c:orientation val="maxMin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98420992"/>
        <c:crosses val="autoZero"/>
        <c:auto val="1"/>
        <c:lblAlgn val="ctr"/>
        <c:lblOffset val="100"/>
        <c:noMultiLvlLbl val="0"/>
      </c:catAx>
      <c:valAx>
        <c:axId val="98420992"/>
        <c:scaling>
          <c:orientation val="minMax"/>
        </c:scaling>
        <c:delete val="0"/>
        <c:axPos val="t"/>
        <c:numFmt formatCode="0%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984194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  <a:ln w="19050">
              <a:solidFill>
                <a:schemeClr val="accent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33CC"/>
              </a:solidFill>
              <a:ln w="19050">
                <a:solidFill>
                  <a:schemeClr val="accent1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rgbClr val="2865FC"/>
              </a:solidFill>
              <a:ln w="19050">
                <a:solidFill>
                  <a:schemeClr val="accent1"/>
                </a:solidFill>
              </a:ln>
            </c:spPr>
          </c:dPt>
          <c:dLbls>
            <c:txPr>
              <a:bodyPr/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2017 (май)</c:v>
                </c:pt>
                <c:pt idx="1">
                  <c:v>2018  (май)</c:v>
                </c:pt>
                <c:pt idx="3">
                  <c:v>г. Вилючинск, Камчатский край</c:v>
                </c:pt>
                <c:pt idx="4">
                  <c:v>г. Знаменск, Астраханская область</c:v>
                </c:pt>
                <c:pt idx="5">
                  <c:v>пос. Первомайский, Кировская область</c:v>
                </c:pt>
                <c:pt idx="6">
                  <c:v>г. Новоуральск, Свердловская область</c:v>
                </c:pt>
                <c:pt idx="7">
                  <c:v>г. Шиханы, Саратовская область</c:v>
                </c:pt>
              </c:strCache>
            </c:strRef>
          </c:cat>
          <c:val>
            <c:numRef>
              <c:f>Лист1!$B$2:$B$9</c:f>
              <c:numCache>
                <c:formatCode>0.0%</c:formatCode>
                <c:ptCount val="8"/>
                <c:pt idx="0">
                  <c:v>0.88200000000000001</c:v>
                </c:pt>
                <c:pt idx="1">
                  <c:v>0.77700000000000002</c:v>
                </c:pt>
                <c:pt idx="3">
                  <c:v>0</c:v>
                </c:pt>
                <c:pt idx="4">
                  <c:v>0</c:v>
                </c:pt>
                <c:pt idx="5">
                  <c:v>0.66700000000000004</c:v>
                </c:pt>
                <c:pt idx="6">
                  <c:v>0</c:v>
                </c:pt>
                <c:pt idx="7">
                  <c:v>0.42299999999999999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92930432"/>
        <c:axId val="92931968"/>
      </c:barChart>
      <c:catAx>
        <c:axId val="92930432"/>
        <c:scaling>
          <c:orientation val="maxMin"/>
        </c:scaling>
        <c:delete val="0"/>
        <c:axPos val="l"/>
        <c:majorGridlines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92931968"/>
        <c:crosses val="autoZero"/>
        <c:auto val="1"/>
        <c:lblAlgn val="ctr"/>
        <c:lblOffset val="100"/>
        <c:noMultiLvlLbl val="0"/>
      </c:catAx>
      <c:valAx>
        <c:axId val="92931968"/>
        <c:scaling>
          <c:orientation val="minMax"/>
        </c:scaling>
        <c:delete val="0"/>
        <c:axPos val="t"/>
        <c:numFmt formatCode="0%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929304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0.87474</cdr:x>
      <cdr:y>0.57307</cdr:y>
    </cdr:from>
    <cdr:to>
      <cdr:x>0.96011</cdr:x>
      <cdr:y>0.6488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7747586" y="2724525"/>
          <a:ext cx="756084" cy="36004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272,9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0.87474</cdr:x>
      <cdr:y>0.40646</cdr:y>
    </cdr:from>
    <cdr:to>
      <cdr:x>0.96417</cdr:x>
      <cdr:y>0.48219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7747586" y="1932437"/>
          <a:ext cx="792088" cy="36004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262,3</a:t>
          </a:r>
          <a:endParaRPr kumimoji="0" lang="ru-RU" sz="1600" b="0" i="0" u="none" strike="noStrike" kern="0" cap="none" spc="0" normalizeH="0" baseline="0" noProof="0" dirty="0">
            <a:ln>
              <a:noFill/>
            </a:ln>
            <a:solidFill>
              <a:prstClr val="black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0.87474</cdr:x>
      <cdr:y>0.8154</cdr:y>
    </cdr:from>
    <cdr:to>
      <cdr:x>0.96417</cdr:x>
      <cdr:y>0.89113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7747586" y="3876653"/>
          <a:ext cx="792088" cy="36003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5,6</a:t>
          </a:r>
          <a:endParaRPr kumimoji="0" lang="ru-RU" sz="1600" b="0" i="0" u="none" strike="noStrike" kern="0" cap="none" spc="0" normalizeH="0" baseline="0" noProof="0" dirty="0">
            <a:ln>
              <a:noFill/>
            </a:ln>
            <a:solidFill>
              <a:prstClr val="black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0.79344</cdr:x>
      <cdr:y>0.18676</cdr:y>
    </cdr:from>
    <cdr:to>
      <cdr:x>0.99085</cdr:x>
      <cdr:y>0.30044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7027506" y="887903"/>
          <a:ext cx="1748477" cy="54047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>
            <a:defRPr/>
          </a:pPr>
          <a:r>
            <a:rPr lang="ru-RU" sz="1400" b="1" kern="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Общий остаток: </a:t>
          </a:r>
        </a:p>
        <a:p xmlns:a="http://schemas.openxmlformats.org/drawingml/2006/main">
          <a:pPr lvl="0" algn="ctr">
            <a:defRPr/>
          </a:pPr>
          <a:r>
            <a:rPr lang="ru-RU" sz="1400" b="1" kern="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555,3  млн</a:t>
          </a:r>
          <a:r>
            <a:rPr lang="ru-RU" sz="1400" b="1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руб.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0.3973</cdr:x>
      <cdr:y>0.48467</cdr:y>
    </cdr:from>
    <cdr:to>
      <cdr:x>0.47003</cdr:x>
      <cdr:y>0.89361</cdr:y>
    </cdr:to>
    <cdr:sp macro="" textlink="">
      <cdr:nvSpPr>
        <cdr:cNvPr id="2" name="Правая фигурная скобка 1"/>
        <cdr:cNvSpPr/>
      </cdr:nvSpPr>
      <cdr:spPr>
        <a:xfrm xmlns:a="http://schemas.openxmlformats.org/drawingml/2006/main">
          <a:off x="2360013" y="2304256"/>
          <a:ext cx="432047" cy="1944216"/>
        </a:xfrm>
        <a:prstGeom xmlns:a="http://schemas.openxmlformats.org/drawingml/2006/main" prst="rightBrace">
          <a:avLst/>
        </a:prstGeom>
        <a:ln xmlns:a="http://schemas.openxmlformats.org/drawingml/2006/main" w="1905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 dirty="0"/>
        </a:p>
      </cdr:txBody>
    </cdr:sp>
  </cdr:relSizeAnchor>
  <cdr:relSizeAnchor xmlns:cdr="http://schemas.openxmlformats.org/drawingml/2006/chartDrawing">
    <cdr:from>
      <cdr:x>0.80945</cdr:x>
      <cdr:y>0.27263</cdr:y>
    </cdr:from>
    <cdr:to>
      <cdr:x>0.94576</cdr:x>
      <cdr:y>0.33321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4808284" y="1296144"/>
          <a:ext cx="809670" cy="28803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215,6</a:t>
          </a:r>
          <a:endParaRPr kumimoji="0" lang="ru-RU" sz="1600" b="0" i="0" u="none" strike="noStrike" kern="0" cap="none" spc="0" normalizeH="0" baseline="0" noProof="0" dirty="0">
            <a:ln>
              <a:noFill/>
            </a:ln>
            <a:solidFill>
              <a:prstClr val="black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0.80945</cdr:x>
      <cdr:y>0.34836</cdr:y>
    </cdr:from>
    <cdr:to>
      <cdr:x>0.9428</cdr:x>
      <cdr:y>0.40894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4808284" y="1656184"/>
          <a:ext cx="792088" cy="28803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775,9</a:t>
          </a:r>
          <a:endParaRPr kumimoji="0" lang="ru-RU" sz="1600" b="0" i="0" u="none" strike="noStrike" kern="0" cap="none" spc="0" normalizeH="0" baseline="0" noProof="0" dirty="0">
            <a:ln>
              <a:noFill/>
            </a:ln>
            <a:solidFill>
              <a:prstClr val="black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0.80945</cdr:x>
      <cdr:y>0.42409</cdr:y>
    </cdr:from>
    <cdr:to>
      <cdr:x>0.94531</cdr:x>
      <cdr:y>0.48467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4808284" y="2016224"/>
          <a:ext cx="807016" cy="28803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269,0</a:t>
          </a:r>
          <a:endParaRPr kumimoji="0" lang="ru-RU" sz="1600" b="0" i="0" u="none" strike="noStrike" kern="0" cap="none" spc="0" normalizeH="0" baseline="0" noProof="0" dirty="0">
            <a:ln>
              <a:noFill/>
            </a:ln>
            <a:solidFill>
              <a:prstClr val="black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0.80945</cdr:x>
      <cdr:y>0.89361</cdr:y>
    </cdr:from>
    <cdr:to>
      <cdr:x>0.9428</cdr:x>
      <cdr:y>0.96934</cdr:y>
    </cdr:to>
    <cdr:sp macro="" textlink="">
      <cdr:nvSpPr>
        <cdr:cNvPr id="6" name="Прямоугольник 5"/>
        <cdr:cNvSpPr/>
      </cdr:nvSpPr>
      <cdr:spPr>
        <a:xfrm xmlns:a="http://schemas.openxmlformats.org/drawingml/2006/main">
          <a:off x="4808256" y="4248481"/>
          <a:ext cx="792119" cy="36004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67,7</a:t>
          </a:r>
          <a:endParaRPr kumimoji="0" lang="ru-RU" sz="1600" b="0" i="0" u="none" strike="noStrike" kern="0" cap="none" spc="0" normalizeH="0" baseline="0" noProof="0" dirty="0">
            <a:ln>
              <a:noFill/>
            </a:ln>
            <a:solidFill>
              <a:prstClr val="black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0.82518</cdr:x>
      <cdr:y>0.29836</cdr:y>
    </cdr:from>
    <cdr:to>
      <cdr:x>0.94653</cdr:x>
      <cdr:y>0.35564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4896544" y="1500390"/>
          <a:ext cx="720083" cy="28804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lIns="36000" tIns="36000" rIns="36000" bIns="36000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40,2</a:t>
          </a:r>
          <a:endParaRPr kumimoji="0" lang="ru-RU" sz="1600" b="0" i="0" u="none" strike="noStrike" kern="0" cap="none" spc="0" normalizeH="0" baseline="0" noProof="0" dirty="0">
            <a:ln>
              <a:noFill/>
            </a:ln>
            <a:solidFill>
              <a:prstClr val="black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0.82518</cdr:x>
      <cdr:y>0.36996</cdr:y>
    </cdr:from>
    <cdr:to>
      <cdr:x>0.94653</cdr:x>
      <cdr:y>0.42723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4896544" y="1860430"/>
          <a:ext cx="720080" cy="28803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lIns="36000" tIns="36000" rIns="36000" bIns="36000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446,7</a:t>
          </a:r>
          <a:endParaRPr kumimoji="0" lang="ru-RU" sz="1600" b="0" i="0" u="none" strike="noStrike" kern="0" cap="none" spc="0" normalizeH="0" baseline="0" noProof="0" dirty="0">
            <a:ln>
              <a:noFill/>
            </a:ln>
            <a:solidFill>
              <a:prstClr val="black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0.82518</cdr:x>
      <cdr:y>0.44155</cdr:y>
    </cdr:from>
    <cdr:to>
      <cdr:x>0.94653</cdr:x>
      <cdr:y>0.49883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4896564" y="2220458"/>
          <a:ext cx="720083" cy="28804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lIns="36000" tIns="36000" rIns="36000" bIns="36000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632,3</a:t>
          </a:r>
          <a:endParaRPr kumimoji="0" lang="ru-RU" sz="1400" b="0" i="0" u="none" strike="noStrike" kern="0" cap="none" spc="0" normalizeH="0" baseline="0" noProof="0" dirty="0">
            <a:ln>
              <a:noFill/>
            </a:ln>
            <a:solidFill>
              <a:prstClr val="black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0.82518</cdr:x>
      <cdr:y>0.57042</cdr:y>
    </cdr:from>
    <cdr:to>
      <cdr:x>0.94653</cdr:x>
      <cdr:y>0.6277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4896541" y="2868525"/>
          <a:ext cx="720083" cy="28804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lIns="36000" tIns="36000" rIns="36000" bIns="36000"/>
        <a:lstStyle xmlns:a="http://schemas.openxmlformats.org/drawingml/2006/main"/>
        <a:p xmlns:a="http://schemas.openxmlformats.org/drawingml/2006/main">
          <a:pPr algn="ctr"/>
          <a:r>
            <a: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95,8</a:t>
          </a:r>
          <a:endParaRPr lang="ru-RU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0.85019</cdr:x>
      <cdr:y>0.38182</cdr:y>
    </cdr:from>
    <cdr:to>
      <cdr:x>0.97164</cdr:x>
      <cdr:y>0.45454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5040560" y="1512168"/>
          <a:ext cx="720051" cy="288004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tIns="18000" bIns="18000"/>
        <a:lstStyle xmlns:a="http://schemas.openxmlformats.org/drawingml/2006/main"/>
        <a:p xmlns:a="http://schemas.openxmlformats.org/drawingml/2006/main"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305,2</a:t>
          </a:r>
          <a:endParaRPr kumimoji="0" lang="ru-RU" sz="1600" b="0" i="0" u="none" strike="noStrike" kern="0" cap="none" spc="0" normalizeH="0" baseline="0" noProof="0" dirty="0">
            <a:ln>
              <a:noFill/>
            </a:ln>
            <a:solidFill>
              <a:prstClr val="black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0.85019</cdr:x>
      <cdr:y>0.47273</cdr:y>
    </cdr:from>
    <cdr:to>
      <cdr:x>0.97164</cdr:x>
      <cdr:y>0.54545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5040560" y="1872208"/>
          <a:ext cx="720080" cy="28803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tIns="18000" bIns="18000"/>
        <a:lstStyle xmlns:a="http://schemas.openxmlformats.org/drawingml/2006/main"/>
        <a:p xmlns:a="http://schemas.openxmlformats.org/drawingml/2006/main"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465,5</a:t>
          </a:r>
          <a:endParaRPr kumimoji="0" lang="ru-RU" sz="1600" b="0" i="0" u="none" strike="noStrike" kern="0" cap="none" spc="0" normalizeH="0" baseline="0" noProof="0" dirty="0">
            <a:ln>
              <a:noFill/>
            </a:ln>
            <a:solidFill>
              <a:prstClr val="black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0.85019</cdr:x>
      <cdr:y>0.67273</cdr:y>
    </cdr:from>
    <cdr:to>
      <cdr:x>0.97164</cdr:x>
      <cdr:y>0.74545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5040560" y="2664296"/>
          <a:ext cx="720080" cy="28803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tIns="18000" bIns="18000"/>
        <a:lstStyle xmlns:a="http://schemas.openxmlformats.org/drawingml/2006/main"/>
        <a:p xmlns:a="http://schemas.openxmlformats.org/drawingml/2006/main"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200,9</a:t>
          </a:r>
          <a:endParaRPr kumimoji="0" lang="ru-RU" sz="1600" b="0" i="0" u="none" strike="noStrike" kern="0" cap="none" spc="0" normalizeH="0" baseline="0" noProof="0" dirty="0">
            <a:ln>
              <a:noFill/>
            </a:ln>
            <a:solidFill>
              <a:prstClr val="black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0.85019</cdr:x>
      <cdr:y>0.76364</cdr:y>
    </cdr:from>
    <cdr:to>
      <cdr:x>0.97164</cdr:x>
      <cdr:y>0.83636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5040560" y="3024336"/>
          <a:ext cx="720080" cy="28803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tIns="18000" bIns="18000"/>
        <a:lstStyle xmlns:a="http://schemas.openxmlformats.org/drawingml/2006/main"/>
        <a:p xmlns:a="http://schemas.openxmlformats.org/drawingml/2006/main"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198,4</a:t>
          </a:r>
          <a:endParaRPr kumimoji="0" lang="ru-RU" sz="1600" b="0" i="0" u="none" strike="noStrike" kern="0" cap="none" spc="0" normalizeH="0" baseline="0" noProof="0" dirty="0">
            <a:ln>
              <a:noFill/>
            </a:ln>
            <a:solidFill>
              <a:prstClr val="black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0.85019</cdr:x>
      <cdr:y>0.87273</cdr:y>
    </cdr:from>
    <cdr:to>
      <cdr:x>0.97164</cdr:x>
      <cdr:y>0.94545</cdr:y>
    </cdr:to>
    <cdr:sp macro="" textlink="">
      <cdr:nvSpPr>
        <cdr:cNvPr id="6" name="Прямоугольник 5"/>
        <cdr:cNvSpPr/>
      </cdr:nvSpPr>
      <cdr:spPr>
        <a:xfrm xmlns:a="http://schemas.openxmlformats.org/drawingml/2006/main">
          <a:off x="5040560" y="3456384"/>
          <a:ext cx="720080" cy="28803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tIns="18000" bIns="18000"/>
        <a:lstStyle xmlns:a="http://schemas.openxmlformats.org/drawingml/2006/main"/>
        <a:p xmlns:a="http://schemas.openxmlformats.org/drawingml/2006/main"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190,0</a:t>
          </a:r>
          <a:endParaRPr kumimoji="0" lang="ru-RU" sz="1600" b="0" i="0" u="none" strike="noStrike" kern="0" cap="none" spc="0" normalizeH="0" baseline="0" noProof="0" dirty="0">
            <a:ln>
              <a:noFill/>
            </a:ln>
            <a:solidFill>
              <a:prstClr val="black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0.85019</cdr:x>
      <cdr:y>0.58182</cdr:y>
    </cdr:from>
    <cdr:to>
      <cdr:x>0.97164</cdr:x>
      <cdr:y>0.65455</cdr:y>
    </cdr:to>
    <cdr:sp macro="" textlink="">
      <cdr:nvSpPr>
        <cdr:cNvPr id="7" name="Прямоугольник 6"/>
        <cdr:cNvSpPr/>
      </cdr:nvSpPr>
      <cdr:spPr>
        <a:xfrm xmlns:a="http://schemas.openxmlformats.org/drawingml/2006/main">
          <a:off x="5040560" y="2304256"/>
          <a:ext cx="720080" cy="28803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tIns="18000" bIns="18000"/>
        <a:lstStyle xmlns:a="http://schemas.openxmlformats.org/drawingml/2006/main"/>
        <a:p xmlns:a="http://schemas.openxmlformats.org/drawingml/2006/main">
          <a:r>
            <a: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138,5</a:t>
          </a:r>
          <a:r>
            <a: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 </a:t>
          </a:r>
          <a:r>
            <a:rPr kumimoji="0" lang="ru-RU" sz="1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млн. </a:t>
          </a:r>
          <a:r>
            <a:rPr kumimoji="0" lang="ru-RU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руб</a:t>
          </a:r>
          <a:endParaRPr lang="ru-RU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3809" cy="495063"/>
          </a:xfrm>
          <a:prstGeom prst="rect">
            <a:avLst/>
          </a:prstGeom>
        </p:spPr>
        <p:txBody>
          <a:bodyPr vert="horz" lIns="91117" tIns="45559" rIns="91117" bIns="45559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108" y="1"/>
            <a:ext cx="2943809" cy="495063"/>
          </a:xfrm>
          <a:prstGeom prst="rect">
            <a:avLst/>
          </a:prstGeom>
        </p:spPr>
        <p:txBody>
          <a:bodyPr vert="horz" lIns="91117" tIns="45559" rIns="91117" bIns="45559" rtlCol="0"/>
          <a:lstStyle>
            <a:lvl1pPr algn="r">
              <a:defRPr sz="1200"/>
            </a:lvl1pPr>
          </a:lstStyle>
          <a:p>
            <a:fld id="{D64646B1-048C-4CDE-AF0B-51292331B398}" type="datetimeFigureOut">
              <a:rPr lang="ru-RU" smtClean="0"/>
              <a:pPr/>
              <a:t>28.05.2018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09357"/>
            <a:ext cx="2943809" cy="495062"/>
          </a:xfrm>
          <a:prstGeom prst="rect">
            <a:avLst/>
          </a:prstGeom>
        </p:spPr>
        <p:txBody>
          <a:bodyPr vert="horz" lIns="91117" tIns="45559" rIns="91117" bIns="45559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108" y="9409357"/>
            <a:ext cx="2943809" cy="495062"/>
          </a:xfrm>
          <a:prstGeom prst="rect">
            <a:avLst/>
          </a:prstGeom>
        </p:spPr>
        <p:txBody>
          <a:bodyPr vert="horz" lIns="91117" tIns="45559" rIns="91117" bIns="45559" rtlCol="0" anchor="b"/>
          <a:lstStyle>
            <a:lvl1pPr algn="r">
              <a:defRPr sz="1200"/>
            </a:lvl1pPr>
          </a:lstStyle>
          <a:p>
            <a:fld id="{57D8F559-FA4B-4F06-8936-F86506EB069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1382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3809" cy="495063"/>
          </a:xfrm>
          <a:prstGeom prst="rect">
            <a:avLst/>
          </a:prstGeom>
        </p:spPr>
        <p:txBody>
          <a:bodyPr vert="horz" lIns="91117" tIns="45559" rIns="91117" bIns="45559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108" y="1"/>
            <a:ext cx="2943809" cy="495063"/>
          </a:xfrm>
          <a:prstGeom prst="rect">
            <a:avLst/>
          </a:prstGeom>
        </p:spPr>
        <p:txBody>
          <a:bodyPr vert="horz" lIns="91117" tIns="45559" rIns="91117" bIns="45559" rtlCol="0"/>
          <a:lstStyle>
            <a:lvl1pPr algn="r">
              <a:defRPr sz="1200"/>
            </a:lvl1pPr>
          </a:lstStyle>
          <a:p>
            <a:fld id="{7A5E1BAC-D209-4EB3-8839-E6DCB6410485}" type="datetimeFigureOut">
              <a:rPr lang="ru-RU" smtClean="0"/>
              <a:pPr/>
              <a:t>28.05.2018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2950"/>
            <a:ext cx="4951412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17" tIns="45559" rIns="91117" bIns="4555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8977" y="4705470"/>
            <a:ext cx="5436548" cy="4457146"/>
          </a:xfrm>
          <a:prstGeom prst="rect">
            <a:avLst/>
          </a:prstGeom>
        </p:spPr>
        <p:txBody>
          <a:bodyPr vert="horz" lIns="91117" tIns="45559" rIns="91117" bIns="4555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09357"/>
            <a:ext cx="2943809" cy="495062"/>
          </a:xfrm>
          <a:prstGeom prst="rect">
            <a:avLst/>
          </a:prstGeom>
        </p:spPr>
        <p:txBody>
          <a:bodyPr vert="horz" lIns="91117" tIns="45559" rIns="91117" bIns="45559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108" y="9409357"/>
            <a:ext cx="2943809" cy="495062"/>
          </a:xfrm>
          <a:prstGeom prst="rect">
            <a:avLst/>
          </a:prstGeom>
        </p:spPr>
        <p:txBody>
          <a:bodyPr vert="horz" lIns="91117" tIns="45559" rIns="91117" bIns="45559" rtlCol="0" anchor="b"/>
          <a:lstStyle>
            <a:lvl1pPr algn="r">
              <a:defRPr sz="1200"/>
            </a:lvl1pPr>
          </a:lstStyle>
          <a:p>
            <a:fld id="{FBD2C4A9-0D14-4791-82C1-B26B0BB807C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5363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2261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2261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455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6426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455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4553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4553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9955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9955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28.05.2018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28.05.2018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28.05.2018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28.05.2018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28.05.2018</a:t>
            </a:fld>
            <a:endParaRPr lang="ru-RU" dirty="0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28.05.2018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28.05.2018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28.05.2018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28.05.2018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28.05.2018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28.05.2018</a:t>
            </a:fld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15FB789-73A6-42FB-AAEF-888709E5FCCF}" type="datetimeFigureOut">
              <a:rPr lang="ru-RU" smtClean="0"/>
              <a:pPr/>
              <a:t>28.05.2018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7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Подпрограмма «Выполнение государственных обязательств по обеспечению жильем категорий граждан, </a:t>
            </a:r>
            <a:br>
              <a:rPr lang="ru-RU" sz="17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установленных федеральным законодательством </a:t>
            </a:r>
            <a:br>
              <a:rPr lang="ru-RU" sz="17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ФЦП «Жилище» на 2015-2020 годы</a:t>
            </a:r>
            <a:endParaRPr lang="ru-RU" sz="17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2204864"/>
            <a:ext cx="7200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Итоги выдачи государственных жилищных сертификатов </a:t>
            </a:r>
          </a:p>
          <a:p>
            <a:pPr lvl="0" algn="ctr"/>
            <a:r>
              <a:rPr lang="ru-RU" sz="4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графику 2017 года</a:t>
            </a:r>
            <a:endParaRPr lang="ru-RU" sz="4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471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36782" y="188640"/>
            <a:ext cx="8856984" cy="923330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lvl="0" algn="ctr" fontAlgn="t"/>
            <a:r>
              <a:rPr lang="ru-RU" b="1" dirty="0">
                <a:solidFill>
                  <a:srgbClr val="000000"/>
                </a:solidFill>
                <a:latin typeface="Times New Roman"/>
              </a:rPr>
              <a:t>Информация о выдаче ГЖС гражданам, </a:t>
            </a:r>
          </a:p>
          <a:p>
            <a:pPr lvl="0" algn="ctr" fontAlgn="t"/>
            <a:r>
              <a:rPr lang="ru-RU" b="1" dirty="0">
                <a:solidFill>
                  <a:srgbClr val="000000"/>
                </a:solidFill>
                <a:latin typeface="Times New Roman"/>
              </a:rPr>
              <a:t>признанным в установленном порядке вынужденными переселенцами</a:t>
            </a:r>
          </a:p>
          <a:p>
            <a:pPr lvl="0" algn="ctr" fontAlgn="t"/>
            <a:r>
              <a:rPr lang="ru-RU" b="1" dirty="0">
                <a:solidFill>
                  <a:srgbClr val="000000"/>
                </a:solidFill>
                <a:latin typeface="Times New Roman"/>
              </a:rPr>
              <a:t>(категория ВП)  - 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69 субъектов РФ</a:t>
            </a:r>
            <a:endParaRPr lang="ru-RU" b="1" dirty="0">
              <a:solidFill>
                <a:srgbClr val="000000"/>
              </a:solidFill>
              <a:latin typeface="Times New Roman"/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434271911"/>
              </p:ext>
            </p:extLst>
          </p:nvPr>
        </p:nvGraphicFramePr>
        <p:xfrm>
          <a:off x="3059832" y="1424554"/>
          <a:ext cx="5933934" cy="5028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203139"/>
              </p:ext>
            </p:extLst>
          </p:nvPr>
        </p:nvGraphicFramePr>
        <p:xfrm>
          <a:off x="136782" y="2924944"/>
          <a:ext cx="2923050" cy="2808312"/>
        </p:xfrm>
        <a:graphic>
          <a:graphicData uri="http://schemas.openxmlformats.org/drawingml/2006/table">
            <a:tbl>
              <a:tblPr firstRow="1" bandRow="1"/>
              <a:tblGrid>
                <a:gridCol w="1611832"/>
                <a:gridCol w="1311218"/>
              </a:tblGrid>
              <a:tr h="80264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выдачи ГЖС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 субъектов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934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80-100%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50-80%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&lt;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A02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A023">
                        <a:tint val="40000"/>
                      </a:srgbClr>
                    </a:solidFill>
                  </a:tcPr>
                </a:tc>
              </a:tr>
              <a:tr h="5040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9552" y="1844824"/>
            <a:ext cx="2448272" cy="6480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b="1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остаток: </a:t>
            </a:r>
          </a:p>
          <a:p>
            <a:pPr lvl="0" algn="ctr">
              <a:defRPr/>
            </a:pPr>
            <a:r>
              <a:rPr lang="ru-RU" b="1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1 667,7</a:t>
            </a:r>
            <a:r>
              <a:rPr lang="ru-RU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млн</a:t>
            </a:r>
            <a:r>
              <a:rPr lang="ru-RU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6876256" y="4581128"/>
            <a:ext cx="432047" cy="1728192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956373" y="5301208"/>
            <a:ext cx="720083" cy="28804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99,8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956373" y="3975230"/>
            <a:ext cx="720083" cy="28804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23,7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8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36782" y="188640"/>
            <a:ext cx="8856984" cy="923330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b="1" dirty="0">
                <a:solidFill>
                  <a:srgbClr val="000000"/>
                </a:solidFill>
                <a:latin typeface="Times New Roman"/>
              </a:rPr>
              <a:t>Информация о выдаче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ГЖС гражданам, выезжающим (выехавшим) </a:t>
            </a:r>
          </a:p>
          <a:p>
            <a:pPr algn="ctr" fontAlgn="t"/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из районов Крайнего Севера и приравненных к ним лицам</a:t>
            </a:r>
          </a:p>
          <a:p>
            <a:pPr algn="ctr" fontAlgn="t"/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(категория ПС)  -  81 субъект РФ</a:t>
            </a:r>
            <a:endParaRPr lang="ru-RU" b="1" dirty="0">
              <a:solidFill>
                <a:srgbClr val="000000"/>
              </a:solidFill>
              <a:latin typeface="Times New Roman"/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380178661"/>
              </p:ext>
            </p:extLst>
          </p:nvPr>
        </p:nvGraphicFramePr>
        <p:xfrm>
          <a:off x="2987824" y="1412776"/>
          <a:ext cx="5928780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487080"/>
              </p:ext>
            </p:extLst>
          </p:nvPr>
        </p:nvGraphicFramePr>
        <p:xfrm>
          <a:off x="179512" y="2996952"/>
          <a:ext cx="2808312" cy="3528392"/>
        </p:xfrm>
        <a:graphic>
          <a:graphicData uri="http://schemas.openxmlformats.org/drawingml/2006/table">
            <a:tbl>
              <a:tblPr firstRow="1" bandRow="1"/>
              <a:tblGrid>
                <a:gridCol w="1224136"/>
                <a:gridCol w="1584176"/>
              </a:tblGrid>
              <a:tr h="7920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выдачи ГЖС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 субъектов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934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80-100%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50-80%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837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&lt;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A02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A023">
                        <a:tint val="40000"/>
                      </a:srgbClr>
                    </a:solidFill>
                  </a:tcPr>
                </a:tc>
              </a:tr>
              <a:tr h="12241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(48,8 </a:t>
                      </a:r>
                      <a:r>
                        <a:rPr lang="ru-RU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млн</a:t>
                      </a:r>
                      <a:r>
                        <a:rPr lang="ru-RU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.рублей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231993"/>
              </p:ext>
            </p:extLst>
          </p:nvPr>
        </p:nvGraphicFramePr>
        <p:xfrm>
          <a:off x="2915816" y="5301208"/>
          <a:ext cx="5315021" cy="1224136"/>
        </p:xfrm>
        <a:graphic>
          <a:graphicData uri="http://schemas.openxmlformats.org/drawingml/2006/table">
            <a:tbl>
              <a:tblPr firstRow="1" bandRow="1"/>
              <a:tblGrid>
                <a:gridCol w="5315021"/>
              </a:tblGrid>
              <a:tr h="12241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r>
                        <a:rPr lang="ru-RU" sz="1400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Республики</a:t>
                      </a:r>
                      <a:r>
                        <a:rPr lang="ru-RU" sz="140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Дагестан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Сев. Осетия-Алания, Тыва;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ru-RU" sz="1400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Края</a:t>
                      </a:r>
                      <a:r>
                        <a:rPr lang="ru-RU" sz="140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  <a:r>
                        <a:rPr lang="ru-RU" sz="1400" u="non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Ставропольский</a:t>
                      </a:r>
                      <a:r>
                        <a:rPr lang="ru-RU" sz="140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ru-RU" sz="1400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Области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Волгоградская, Ленинградская, Оренбургская,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Орловская, Пензен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ская, 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Саратовская, Смоленская; </a:t>
                      </a:r>
                    </a:p>
                    <a:p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г. Санкт-Петербург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39552" y="1844824"/>
            <a:ext cx="2448272" cy="6480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b="1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остаток: </a:t>
            </a:r>
          </a:p>
          <a:p>
            <a:pPr lvl="0" algn="ctr">
              <a:defRPr/>
            </a:pPr>
            <a:r>
              <a:rPr lang="ru-RU" b="1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1 973,8</a:t>
            </a:r>
            <a:r>
              <a:rPr lang="ru-RU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млн</a:t>
            </a:r>
            <a:r>
              <a:rPr lang="ru-RU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907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36782" y="188640"/>
            <a:ext cx="8856984" cy="923330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b="1" dirty="0">
                <a:solidFill>
                  <a:srgbClr val="000000"/>
                </a:solidFill>
                <a:latin typeface="Times New Roman"/>
              </a:rPr>
              <a:t>Информация о выдаче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ГЖС гражданам, подлежащим переселению из ЗАТО и территорий, ранее входивших в границы ЗАТО </a:t>
            </a:r>
          </a:p>
          <a:p>
            <a:pPr algn="ctr" fontAlgn="t"/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(категория ТО) - 29  ЗАТО</a:t>
            </a:r>
            <a:endParaRPr lang="ru-RU" b="1" dirty="0">
              <a:solidFill>
                <a:srgbClr val="000000"/>
              </a:solidFill>
              <a:latin typeface="Times New Roman"/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061319918"/>
              </p:ext>
            </p:extLst>
          </p:nvPr>
        </p:nvGraphicFramePr>
        <p:xfrm>
          <a:off x="257738" y="1628800"/>
          <a:ext cx="8886262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661732"/>
              </p:ext>
            </p:extLst>
          </p:nvPr>
        </p:nvGraphicFramePr>
        <p:xfrm>
          <a:off x="1043608" y="5157192"/>
          <a:ext cx="7344815" cy="1288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7069"/>
                <a:gridCol w="1308978"/>
                <a:gridCol w="1236256"/>
                <a:gridCol w="1236256"/>
                <a:gridCol w="1236256"/>
              </a:tblGrid>
              <a:tr h="60530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 выдачи ГЖС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80-100 %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50-80%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&lt;50%</a:t>
                      </a:r>
                      <a:endParaRPr lang="ru-RU" sz="18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0 %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4813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Кол-во  субъектов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51520" y="1412776"/>
            <a:ext cx="2160240" cy="6480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остаток: </a:t>
            </a:r>
          </a:p>
          <a:p>
            <a:pPr algn="ctr">
              <a:defRPr/>
            </a:pPr>
            <a:r>
              <a:rPr lang="ru-RU" b="1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113,4</a:t>
            </a:r>
            <a:r>
              <a:rPr lang="ru-RU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млн</a:t>
            </a:r>
            <a:r>
              <a:rPr lang="ru-RU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884397" y="3068960"/>
            <a:ext cx="720051" cy="288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bIns="1800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13,4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884397" y="3429000"/>
            <a:ext cx="720051" cy="288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bIns="1800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29,2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884397" y="4146674"/>
            <a:ext cx="720051" cy="288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bIns="1800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2,1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884368" y="4479332"/>
            <a:ext cx="720051" cy="288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bIns="1800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3,4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884368" y="3789069"/>
            <a:ext cx="720051" cy="288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bIns="1800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15,0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73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4400" b="1" dirty="0" smtClean="0"/>
          </a:p>
          <a:p>
            <a:pPr algn="ctr"/>
            <a:endParaRPr lang="ru-RU" sz="4400" b="1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060411"/>
              </p:ext>
            </p:extLst>
          </p:nvPr>
        </p:nvGraphicFramePr>
        <p:xfrm>
          <a:off x="323528" y="1772816"/>
          <a:ext cx="8496944" cy="4392487"/>
        </p:xfrm>
        <a:graphic>
          <a:graphicData uri="http://schemas.openxmlformats.org/drawingml/2006/table">
            <a:tbl>
              <a:tblPr/>
              <a:tblGrid>
                <a:gridCol w="5292102"/>
                <a:gridCol w="3204842"/>
              </a:tblGrid>
              <a:tr h="81939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effectLst/>
                          <a:latin typeface="Arial"/>
                        </a:rPr>
                        <a:t>Задержка оплаты </a:t>
                      </a:r>
                      <a:endParaRPr lang="ru-RU" sz="1800" b="1" i="0" u="none" strike="noStrike" dirty="0" smtClean="0">
                        <a:effectLst/>
                        <a:latin typeface="Arial"/>
                      </a:endParaRPr>
                    </a:p>
                    <a:p>
                      <a:pPr algn="ctr" fontAlgn="ctr"/>
                      <a:r>
                        <a:rPr lang="ru-RU" sz="1800" b="1" i="0" u="none" strike="noStrike" dirty="0" smtClean="0">
                          <a:effectLst/>
                          <a:latin typeface="Arial"/>
                        </a:rPr>
                        <a:t>по </a:t>
                      </a:r>
                      <a:r>
                        <a:rPr lang="ru-RU" sz="1800" b="1" i="0" u="none" strike="noStrike" dirty="0">
                          <a:effectLst/>
                          <a:latin typeface="Arial"/>
                        </a:rPr>
                        <a:t>причине отсутствия реестров выданных сертификатов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78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effectLst/>
                          <a:latin typeface="Times New Roman"/>
                        </a:rPr>
                        <a:t>Субъект РФ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3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effectLst/>
                          <a:latin typeface="Times New Roman"/>
                        </a:rPr>
                        <a:t>Просрочка оплаты  (дни)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38000"/>
                      </a:srgbClr>
                    </a:solidFill>
                  </a:tcPr>
                </a:tc>
              </a:tr>
              <a:tr h="336687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 Республика Ингушетия (ПС)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12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687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 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Чеченская </a:t>
                      </a:r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Республика (МЧ)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20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20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 Республика Северная Осетия – Алания (ВП)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33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687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 Красноярский край 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13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687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 ФСИН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12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687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 Курганская область (МЧ)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7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687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 Орловская область (ВП)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5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687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baseline="0" dirty="0" smtClean="0">
                          <a:effectLst/>
                          <a:latin typeface="Times New Roman"/>
                        </a:rPr>
                        <a:t> С</a:t>
                      </a:r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аратовская область (ВП)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5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687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 г. Александровск, Мурманская область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8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60672" cy="1039427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Основное мероприятие «Выполнение государственных обязательств по обеспечению жильем категорий граждан,  установленных федеральным  законодательством»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49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4400" b="1" dirty="0" smtClean="0"/>
          </a:p>
          <a:p>
            <a:pPr algn="ctr"/>
            <a:endParaRPr lang="ru-RU" sz="4400" b="1" dirty="0"/>
          </a:p>
          <a:p>
            <a:pPr algn="ctr"/>
            <a:r>
              <a:rPr lang="ru-RU" sz="4400" b="1" dirty="0" smtClean="0"/>
              <a:t>СПАСИБО ЗА ВНИМАНИЕ!</a:t>
            </a:r>
            <a:endParaRPr lang="ru-RU" sz="4400" b="1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Основное мероприятие «Выполнение государственных обязательств по обеспечению жильем категорий граждан,  установленных федеральным  законодательством»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05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048916747"/>
              </p:ext>
            </p:extLst>
          </p:nvPr>
        </p:nvGraphicFramePr>
        <p:xfrm>
          <a:off x="179512" y="2060848"/>
          <a:ext cx="8673405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56388" y="116632"/>
            <a:ext cx="8640960" cy="830997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Выдача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и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реализация ГЖС выпуска 2017 года</a:t>
            </a:r>
          </a:p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на 1 января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2018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года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</a:rPr>
              <a:t>(с учетом исключений)</a:t>
            </a:r>
            <a:endParaRPr lang="ru-RU" sz="2400" dirty="0">
              <a:solidFill>
                <a:srgbClr val="000000"/>
              </a:solidFill>
              <a:latin typeface="Times New Roman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549649"/>
              </p:ext>
            </p:extLst>
          </p:nvPr>
        </p:nvGraphicFramePr>
        <p:xfrm>
          <a:off x="356388" y="1052736"/>
          <a:ext cx="8176052" cy="1081232"/>
        </p:xfrm>
        <a:graphic>
          <a:graphicData uri="http://schemas.openxmlformats.org/drawingml/2006/table">
            <a:tbl>
              <a:tblPr/>
              <a:tblGrid>
                <a:gridCol w="1695332"/>
                <a:gridCol w="1224136"/>
                <a:gridCol w="1152128"/>
                <a:gridCol w="1008112"/>
                <a:gridCol w="1008112"/>
                <a:gridCol w="1008112"/>
                <a:gridCol w="1080120"/>
              </a:tblGrid>
              <a:tr h="361152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УВ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МЧ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ВП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ТО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6000"/>
                      </a:srgb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Выдано ГЖС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5 424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1 229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1 365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2 133</a:t>
                      </a:r>
                      <a:endParaRPr lang="ru-RU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247</a:t>
                      </a:r>
                      <a:endParaRPr lang="ru-RU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Оплачено 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ГЖС</a:t>
                      </a:r>
                      <a:endParaRPr lang="ru-RU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5 078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345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1 168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1 324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1 999</a:t>
                      </a:r>
                      <a:endParaRPr lang="ru-RU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242</a:t>
                      </a:r>
                      <a:endParaRPr lang="ru-RU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424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504" y="1694074"/>
            <a:ext cx="4392488" cy="16629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рамках  </a:t>
            </a:r>
            <a:r>
              <a:rPr lang="ru-RU" sz="16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подпрограммы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«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Выполнение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государственных обязательств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обеспечению жильем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категорий граждан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установленных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федеральным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законодательством» </a:t>
            </a:r>
            <a:r>
              <a:rPr lang="ru-RU" sz="16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ФЦП «Жилище</a:t>
            </a:r>
            <a:r>
              <a:rPr lang="ru-RU" sz="16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1600" u="sng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4941168"/>
            <a:ext cx="4176464" cy="14916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Приказы </a:t>
            </a:r>
            <a:r>
              <a:rPr lang="ru-RU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Минстроя </a:t>
            </a:r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России:</a:t>
            </a:r>
          </a:p>
          <a:p>
            <a:pPr algn="ctr"/>
            <a:endParaRPr lang="ru-RU" sz="8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от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12.01.2018 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11/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FontTx/>
              <a:buChar char="-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30.03.2018  № 200/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(текущий</a:t>
            </a:r>
            <a:r>
              <a:rPr lang="ru-RU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71450" indent="-171450">
              <a:buFontTx/>
              <a:buChar char="-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09.04.2018 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219/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текущий)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88024" y="4941168"/>
            <a:ext cx="4050457" cy="1491652"/>
          </a:xfrm>
          <a:prstGeom prst="rect">
            <a:avLst/>
          </a:prstGeom>
          <a:solidFill>
            <a:srgbClr val="DBED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Приказы Минстроя России</a:t>
            </a:r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ru-RU" sz="9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01.02.2018   </a:t>
            </a:r>
            <a:r>
              <a:rPr lang="ru-RU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56/</a:t>
            </a:r>
            <a:r>
              <a:rPr lang="ru-RU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05.04.2018   </a:t>
            </a:r>
            <a:r>
              <a:rPr lang="ru-RU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208/</a:t>
            </a:r>
            <a:r>
              <a:rPr lang="ru-RU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(текущий)</a:t>
            </a:r>
          </a:p>
          <a:p>
            <a:endParaRPr lang="ru-RU" b="1" i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5450" y="679599"/>
            <a:ext cx="8261350" cy="461665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Выдача ГЖС в 2018 году</a:t>
            </a:r>
            <a:endParaRPr lang="ru-RU" sz="2400" b="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17008" y="1701020"/>
            <a:ext cx="4392488" cy="1655971"/>
          </a:xfrm>
          <a:prstGeom prst="rect">
            <a:avLst/>
          </a:prstGeom>
          <a:solidFill>
            <a:srgbClr val="DBED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рамках  </a:t>
            </a:r>
            <a:r>
              <a:rPr lang="ru-RU" sz="1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основного мероприятия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«Выполнение государственных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обязательств по обеспечению жильем категорий граждан,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установленных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федеральным законодательством» </a:t>
            </a:r>
            <a:r>
              <a:rPr lang="ru-RU" sz="1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государственной программы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Российской Федерации «Обеспечение доступным и комфортным жильем и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коммунальными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услугами граждан Российской Федерации»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260800" y="3425394"/>
            <a:ext cx="2304256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Остаток средств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436096" y="3425394"/>
            <a:ext cx="2592288" cy="457200"/>
          </a:xfrm>
          <a:prstGeom prst="rect">
            <a:avLst/>
          </a:prstGeom>
          <a:solidFill>
            <a:srgbClr val="DBED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Средства 2018 года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1331640" y="3932221"/>
            <a:ext cx="2016224" cy="1008947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2017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5785073" y="3932221"/>
            <a:ext cx="1944216" cy="978408"/>
          </a:xfrm>
          <a:prstGeom prst="downArrow">
            <a:avLst/>
          </a:prstGeom>
          <a:solidFill>
            <a:srgbClr val="DBED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2018</a:t>
            </a:r>
          </a:p>
        </p:txBody>
      </p:sp>
    </p:spTree>
    <p:extLst>
      <p:ext uri="{BB962C8B-B14F-4D97-AF65-F5344CB8AC3E}">
        <p14:creationId xmlns:p14="http://schemas.microsoft.com/office/powerpoint/2010/main" val="107344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68460592"/>
              </p:ext>
            </p:extLst>
          </p:nvPr>
        </p:nvGraphicFramePr>
        <p:xfrm>
          <a:off x="251520" y="2132856"/>
          <a:ext cx="8673405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23528" y="116632"/>
            <a:ext cx="8640960" cy="707886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Выдача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и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реализация ГЖС по остаткам ФЦП «Жилище» </a:t>
            </a:r>
          </a:p>
          <a:p>
            <a:pPr algn="ctr" fontAlgn="t"/>
            <a:r>
              <a:rPr lang="ru-RU" sz="1600" b="1" dirty="0" smtClean="0">
                <a:solidFill>
                  <a:srgbClr val="000000"/>
                </a:solidFill>
                <a:latin typeface="Times New Roman"/>
              </a:rPr>
              <a:t>(с учетом перераспределения)</a:t>
            </a:r>
            <a:endParaRPr lang="ru-RU" sz="1600" b="1" dirty="0">
              <a:solidFill>
                <a:srgbClr val="000000"/>
              </a:solidFill>
              <a:latin typeface="Times New Roman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498609"/>
              </p:ext>
            </p:extLst>
          </p:nvPr>
        </p:nvGraphicFramePr>
        <p:xfrm>
          <a:off x="251520" y="980728"/>
          <a:ext cx="8496944" cy="1513280"/>
        </p:xfrm>
        <a:graphic>
          <a:graphicData uri="http://schemas.openxmlformats.org/drawingml/2006/table">
            <a:tbl>
              <a:tblPr/>
              <a:tblGrid>
                <a:gridCol w="2304256"/>
                <a:gridCol w="936104"/>
                <a:gridCol w="1008112"/>
                <a:gridCol w="1027052"/>
                <a:gridCol w="989172"/>
                <a:gridCol w="1080120"/>
                <a:gridCol w="1152128"/>
              </a:tblGrid>
              <a:tr h="43316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Млн. рублей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УВ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МЧ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ВП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ТО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6000"/>
                      </a:srgb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Остаток на 01.01.2018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1 318,0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465,5  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178,0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156,5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471,6  </a:t>
                      </a:r>
                      <a:endParaRPr lang="ru-RU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46,4  </a:t>
                      </a:r>
                      <a:endParaRPr lang="ru-RU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Выдано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ГЖС</a:t>
                      </a:r>
                      <a:endParaRPr lang="ru-RU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946,2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259,6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144,4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106,9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406,8</a:t>
                      </a:r>
                      <a:endParaRPr lang="ru-RU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28,6</a:t>
                      </a:r>
                      <a:endParaRPr lang="ru-RU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Остаток на 22.05.2018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371,8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205,9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33,6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49,6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64,8</a:t>
                      </a:r>
                      <a:endParaRPr lang="ru-RU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17,8</a:t>
                      </a:r>
                      <a:endParaRPr lang="ru-RU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092280" y="692696"/>
            <a:ext cx="1872208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69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67597" y="260648"/>
            <a:ext cx="8856984" cy="1107996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sz="1600" b="1" cap="all" dirty="0" smtClean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Основное мероприятие «Выполнение </a:t>
            </a:r>
            <a:r>
              <a:rPr lang="ru-RU" sz="1600" b="1" cap="all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государственных обязательств по обеспечению жильем категорий граждан, </a:t>
            </a:r>
            <a:br>
              <a:rPr lang="ru-RU" sz="1600" b="1" cap="all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1600" b="1" cap="all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установленных федеральным </a:t>
            </a:r>
            <a:r>
              <a:rPr lang="ru-RU" sz="1600" b="1" cap="all" dirty="0" smtClean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законодательством» </a:t>
            </a:r>
            <a:r>
              <a:rPr lang="ru-RU" sz="1600" b="1" cap="all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1600" b="1" cap="all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ru-RU" b="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44434" y="1916832"/>
            <a:ext cx="828092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Итоги выдачи государственных жилищных сертификатов </a:t>
            </a:r>
          </a:p>
          <a:p>
            <a:pPr lvl="0" algn="ctr"/>
            <a:r>
              <a:rPr lang="ru-RU" sz="4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 5 </a:t>
            </a:r>
            <a:r>
              <a:rPr lang="ru-RU" sz="4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месяцев 2018 года </a:t>
            </a:r>
          </a:p>
        </p:txBody>
      </p:sp>
    </p:spTree>
    <p:extLst>
      <p:ext uri="{BB962C8B-B14F-4D97-AF65-F5344CB8AC3E}">
        <p14:creationId xmlns:p14="http://schemas.microsoft.com/office/powerpoint/2010/main" val="277946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92436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  <a:defRPr/>
            </a:pPr>
            <a:r>
              <a:rPr lang="ru-RU" b="1" dirty="0" smtClean="0">
                <a:solidFill>
                  <a:schemeClr val="tx1"/>
                </a:solidFill>
              </a:rPr>
              <a:t>График – 2018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Распоряжение  Правительства Российской Федерации        </a:t>
            </a:r>
            <a:br>
              <a:rPr lang="ru-RU" sz="2000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от 30.01.2018  № 119-р </a:t>
            </a:r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endParaRPr lang="ru-RU" sz="13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385371659"/>
              </p:ext>
            </p:extLst>
          </p:nvPr>
        </p:nvGraphicFramePr>
        <p:xfrm>
          <a:off x="323528" y="1700808"/>
          <a:ext cx="856895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3528" y="1628800"/>
            <a:ext cx="3096344" cy="720080"/>
          </a:xfrm>
          <a:prstGeom prst="rect">
            <a:avLst/>
          </a:prstGeom>
          <a:solidFill>
            <a:srgbClr val="66CCFF"/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800" b="1" i="0" u="none" strike="noStrike" kern="1200" baseline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1800" b="1" kern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Всего</a:t>
            </a:r>
            <a:r>
              <a:rPr lang="ru-RU" sz="1800" b="1" kern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b="1" kern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ru-RU" sz="2000" b="1" kern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866 </a:t>
            </a:r>
            <a:r>
              <a:rPr lang="ru-RU" sz="2000" b="1" kern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503,7</a:t>
            </a:r>
          </a:p>
          <a:p>
            <a:pPr algn="ctr" rtl="0">
              <a:defRPr sz="1800" b="1" i="0" u="none" strike="noStrike" kern="1200" baseline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b="1" kern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(</a:t>
            </a:r>
            <a:r>
              <a:rPr lang="ru-RU" sz="1800" b="1" kern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рублей)</a:t>
            </a:r>
            <a:endParaRPr lang="ru-RU" sz="1800" b="1" kern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15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686388018"/>
              </p:ext>
            </p:extLst>
          </p:nvPr>
        </p:nvGraphicFramePr>
        <p:xfrm>
          <a:off x="107950" y="1772816"/>
          <a:ext cx="9036050" cy="48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34392" y="188640"/>
            <a:ext cx="8640960" cy="461665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Выдача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и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реализация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ГЖС выпуска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2018 года</a:t>
            </a:r>
            <a:endParaRPr lang="ru-RU" sz="2400" b="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2992" y="692696"/>
            <a:ext cx="8640960" cy="1194173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 wrap="square">
            <a:spAutoFit/>
          </a:bodyPr>
          <a:lstStyle/>
          <a:p>
            <a:pPr marL="269875" lvl="0" algn="ctr">
              <a:spcBef>
                <a:spcPct val="20000"/>
              </a:spcBef>
              <a:buClr>
                <a:srgbClr val="31B6FD"/>
              </a:buClr>
              <a:buSzPct val="100000"/>
              <a:defRPr/>
            </a:pPr>
            <a:r>
              <a:rPr lang="ru-RU" sz="2000" b="1" u="sng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Приказы на выпуск ГЖС в 2018 году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269875" lvl="0" algn="ctr">
              <a:spcBef>
                <a:spcPct val="20000"/>
              </a:spcBef>
              <a:buClr>
                <a:srgbClr val="31B6FD"/>
              </a:buClr>
              <a:buSzPct val="100000"/>
              <a:defRPr/>
            </a:pPr>
            <a:r>
              <a:rPr lang="ru-RU" sz="7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12775" lvl="0" indent="-342900">
              <a:spcBef>
                <a:spcPct val="20000"/>
              </a:spcBef>
              <a:buClr>
                <a:srgbClr val="31B6FD"/>
              </a:buClr>
              <a:buSzPct val="100000"/>
              <a:defRPr/>
            </a:pP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Приказ Минстроя России от 01.02.2018 № 56/</a:t>
            </a:r>
            <a:r>
              <a:rPr lang="ru-RU" dirty="0" err="1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 (1 квартал)</a:t>
            </a:r>
          </a:p>
          <a:p>
            <a:pPr marL="342900" lvl="0" indent="-74613" algn="r">
              <a:spcBef>
                <a:spcPct val="20000"/>
              </a:spcBef>
              <a:buClr>
                <a:srgbClr val="31B6FD"/>
              </a:buClr>
              <a:buSzPct val="100000"/>
              <a:defRPr/>
            </a:pP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Приказ Минстроя России от 05.04.2018  № 208/</a:t>
            </a:r>
            <a:r>
              <a:rPr lang="ru-RU" b="1" dirty="0" err="1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(2 квартал) 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 20.06.2018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354699"/>
              </p:ext>
            </p:extLst>
          </p:nvPr>
        </p:nvGraphicFramePr>
        <p:xfrm>
          <a:off x="107504" y="6093296"/>
          <a:ext cx="8568952" cy="569383"/>
        </p:xfrm>
        <a:graphic>
          <a:graphicData uri="http://schemas.openxmlformats.org/drawingml/2006/table">
            <a:tbl>
              <a:tblPr/>
              <a:tblGrid>
                <a:gridCol w="936104"/>
                <a:gridCol w="936104"/>
                <a:gridCol w="936104"/>
                <a:gridCol w="1008112"/>
                <a:gridCol w="936104"/>
                <a:gridCol w="936104"/>
                <a:gridCol w="936104"/>
                <a:gridCol w="936104"/>
                <a:gridCol w="1008112"/>
              </a:tblGrid>
              <a:tr h="2880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Выделено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1 890,8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3 107,9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3 775,6  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</a:t>
                      </a:r>
                      <a:r>
                        <a:rPr lang="ru-RU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 582,8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509,4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26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14 866,5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11 212,8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26000"/>
                      </a:srgbClr>
                    </a:solidFill>
                  </a:tcPr>
                </a:tc>
              </a:tr>
              <a:tr h="2813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Выдано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FF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1 335,5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FF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1 401,3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FF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2 107,9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FF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3 609,0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FF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396,0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FF">
                        <a:alpha val="26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8 849,7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FF">
                        <a:alpha val="2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8 824,5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FF">
                        <a:alpha val="26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5496" y="5759560"/>
            <a:ext cx="1296144" cy="333736"/>
          </a:xfrm>
          <a:prstGeom prst="rect">
            <a:avLst/>
          </a:prstGeom>
          <a:solidFill>
            <a:schemeClr val="bg1"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млн.рублей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72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36782" y="188640"/>
            <a:ext cx="8856984" cy="1200329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lvl="0" algn="ctr" fontAlgn="t"/>
            <a:r>
              <a:rPr lang="ru-RU" b="1" dirty="0">
                <a:solidFill>
                  <a:srgbClr val="000000"/>
                </a:solidFill>
                <a:latin typeface="Times New Roman"/>
              </a:rPr>
              <a:t>Информация о выдаче ГЖС по категории </a:t>
            </a:r>
          </a:p>
          <a:p>
            <a:pPr lvl="0" algn="ctr" fontAlgn="t"/>
            <a:r>
              <a:rPr lang="ru-RU" b="1" dirty="0">
                <a:solidFill>
                  <a:srgbClr val="000000"/>
                </a:solidFill>
                <a:latin typeface="Times New Roman"/>
              </a:rPr>
              <a:t>«Военнослужащие, сотрудники органов внутренних дел, подлежащие увольнению с военной службы (службы), и приравненные к ним лица»</a:t>
            </a:r>
          </a:p>
          <a:p>
            <a:pPr lvl="0" algn="ctr" fontAlgn="t"/>
            <a:r>
              <a:rPr lang="ru-RU" b="1" dirty="0">
                <a:solidFill>
                  <a:srgbClr val="000000"/>
                </a:solidFill>
                <a:latin typeface="Times New Roman"/>
              </a:rPr>
              <a:t>(категория УВ) –  8  федеральных органов исполнительной власти</a:t>
            </a: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646750615"/>
              </p:ext>
            </p:extLst>
          </p:nvPr>
        </p:nvGraphicFramePr>
        <p:xfrm>
          <a:off x="136782" y="1388969"/>
          <a:ext cx="8856984" cy="4754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077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36782" y="188640"/>
            <a:ext cx="8856984" cy="1200329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Информация о выдаче ГЖС гражданам, подвергшимся  радиационному воздействию вследствие катастрофы на Чернобыльской АЭС, аварии на производственном объединении «Маяк»,  и приравненным к ним лицам</a:t>
            </a:r>
          </a:p>
          <a:p>
            <a:pPr lvl="0" algn="ctr" fontAlgn="t"/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(категория МЧ) 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-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82 субъекта РФ</a:t>
            </a:r>
            <a:endParaRPr lang="ru-RU" b="1" dirty="0">
              <a:solidFill>
                <a:srgbClr val="000000"/>
              </a:solidFill>
              <a:latin typeface="Times New Roman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944481816"/>
              </p:ext>
            </p:extLst>
          </p:nvPr>
        </p:nvGraphicFramePr>
        <p:xfrm>
          <a:off x="3148092" y="1556792"/>
          <a:ext cx="5940152" cy="4754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982517"/>
              </p:ext>
            </p:extLst>
          </p:nvPr>
        </p:nvGraphicFramePr>
        <p:xfrm>
          <a:off x="164328" y="2996952"/>
          <a:ext cx="3168352" cy="2641312"/>
        </p:xfrm>
        <a:graphic>
          <a:graphicData uri="http://schemas.openxmlformats.org/drawingml/2006/table">
            <a:tbl>
              <a:tblPr firstRow="1" bandRow="1"/>
              <a:tblGrid>
                <a:gridCol w="1777368"/>
                <a:gridCol w="1390984"/>
              </a:tblGrid>
              <a:tr h="6480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  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выдачи  ГЖС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 субъектов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80-100%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50-80%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&lt;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810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539552" y="1844824"/>
            <a:ext cx="2448272" cy="6480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b="1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остаток: </a:t>
            </a:r>
          </a:p>
          <a:p>
            <a:pPr lvl="0" algn="ctr">
              <a:defRPr/>
            </a:pPr>
            <a:r>
              <a:rPr lang="ru-RU" b="1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1 706,5</a:t>
            </a:r>
            <a:r>
              <a:rPr lang="ru-RU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млн</a:t>
            </a:r>
            <a:r>
              <a:rPr lang="ru-RU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956376" y="4653136"/>
            <a:ext cx="792119" cy="3600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54,1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6732240" y="4824638"/>
            <a:ext cx="1152128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6053573" y="5979097"/>
            <a:ext cx="1830795" cy="1756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436096" y="5805264"/>
            <a:ext cx="6174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0,0%</a:t>
            </a:r>
            <a:endParaRPr lang="ru-RU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8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9411</TotalTime>
  <Words>885</Words>
  <Application>Microsoft Office PowerPoint</Application>
  <PresentationFormat>Экран (4:3)</PresentationFormat>
  <Paragraphs>281</Paragraphs>
  <Slides>14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Аптека</vt:lpstr>
      <vt:lpstr>Подпрограмма «Выполнение государственных обязательств по обеспечению жильем категорий граждан,  установленных федеральным законодательством  ФЦП «Жилище» на 2015-2020 годы</vt:lpstr>
      <vt:lpstr>Презентация PowerPoint</vt:lpstr>
      <vt:lpstr>Выдача ГЖС в 2018 году</vt:lpstr>
      <vt:lpstr>Презентация PowerPoint</vt:lpstr>
      <vt:lpstr>Презентация PowerPoint</vt:lpstr>
      <vt:lpstr>График – 2018  Распоряжение  Правительства Российской Федерации          от 30.01.2018  № 119-р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Основное мероприятие «Выполнение государственных обязательств по обеспечению жильем категорий граждан,  установленных федеральным  законодательством»</vt:lpstr>
      <vt:lpstr>Основное мероприятие «Выполнение государственных обязательств по обеспечению жильем категорий граждан,  установленных федеральным  законодательством»</vt:lpstr>
    </vt:vector>
  </TitlesOfParts>
  <Company>ГУОД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Предварительные итоги оформления и выдачи государственных жилищных сертификатов в первом полугодии 2013 года</dc:title>
  <dc:creator>Сапронова Ольга Валентиновна</dc:creator>
  <cp:lastModifiedBy>Маршалов Александр Олегович</cp:lastModifiedBy>
  <cp:revision>534</cp:revision>
  <cp:lastPrinted>2018-05-23T08:32:02Z</cp:lastPrinted>
  <dcterms:created xsi:type="dcterms:W3CDTF">2013-05-22T11:57:24Z</dcterms:created>
  <dcterms:modified xsi:type="dcterms:W3CDTF">2018-05-28T09:52:04Z</dcterms:modified>
</cp:coreProperties>
</file>