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4038" r:id="rId2"/>
    <p:sldMasterId id="2147484633" r:id="rId3"/>
  </p:sldMasterIdLst>
  <p:notesMasterIdLst>
    <p:notesMasterId r:id="rId12"/>
  </p:notesMasterIdLst>
  <p:handoutMasterIdLst>
    <p:handoutMasterId r:id="rId13"/>
  </p:handoutMasterIdLst>
  <p:sldIdLst>
    <p:sldId id="596" r:id="rId4"/>
    <p:sldId id="1200" r:id="rId5"/>
    <p:sldId id="1201" r:id="rId6"/>
    <p:sldId id="1202" r:id="rId7"/>
    <p:sldId id="1203" r:id="rId8"/>
    <p:sldId id="1204" r:id="rId9"/>
    <p:sldId id="1196" r:id="rId10"/>
    <p:sldId id="1205" r:id="rId11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рянцева Елена Александровна" initials="ЕАБ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3333FF"/>
    <a:srgbClr val="0000CC"/>
    <a:srgbClr val="BE514E"/>
    <a:srgbClr val="996633"/>
    <a:srgbClr val="990000"/>
    <a:srgbClr val="3F67BF"/>
    <a:srgbClr val="E7E79D"/>
    <a:srgbClr val="58B4A5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5" autoAdjust="0"/>
    <p:restoredTop sz="92099" autoAdjust="0"/>
  </p:normalViewPr>
  <p:slideViewPr>
    <p:cSldViewPr>
      <p:cViewPr>
        <p:scale>
          <a:sx n="100" d="100"/>
          <a:sy n="100" d="100"/>
        </p:scale>
        <p:origin x="-194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9556BBC-9FF0-47FB-B12A-657151D014A8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6900"/>
            <a:ext cx="2946400" cy="49418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6900"/>
            <a:ext cx="2946400" cy="49418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1D6A7703-286F-4F2D-AAB4-909EAD561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8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63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63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635F0D8-D723-4EC1-90DA-615F9E79DBCC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45659" cy="49363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7317"/>
            <a:ext cx="2945659" cy="49363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29AD8BC-9A67-45CD-B22D-3B19EC59F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86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Отдел кадрового обеспечения Административного управления</a:t>
            </a:r>
            <a:r>
              <a:rPr lang="ru-RU" baseline="0" dirty="0" smtClean="0"/>
              <a:t> ФКУ "Объединенная дирекция" Минстроя России</a:t>
            </a:r>
            <a:endParaRPr lang="ru-RU" dirty="0" smtClean="0"/>
          </a:p>
          <a:p>
            <a:r>
              <a:rPr lang="ru-RU" dirty="0" smtClean="0"/>
              <a:t>Ряжская Т.В., </a:t>
            </a:r>
            <a:r>
              <a:rPr lang="ru-RU" dirty="0" err="1" smtClean="0"/>
              <a:t>Веклич</a:t>
            </a:r>
            <a:r>
              <a:rPr lang="ru-RU" dirty="0" smtClean="0"/>
              <a:t> И.В.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5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5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5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5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5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GC-Bkgr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857250" y="5125641"/>
            <a:ext cx="7432477" cy="1223367"/>
            <a:chOff x="1805761" y="5524743"/>
            <a:chExt cx="7918450" cy="1303096"/>
          </a:xfrm>
        </p:grpSpPr>
        <p:sp>
          <p:nvSpPr>
            <p:cNvPr id="6" name="Rectangle 25"/>
            <p:cNvSpPr/>
            <p:nvPr userDrawn="1"/>
          </p:nvSpPr>
          <p:spPr bwMode="auto">
            <a:xfrm>
              <a:off x="1805761" y="5524743"/>
              <a:ext cx="1783792" cy="130309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6"/>
            <p:cNvSpPr/>
            <p:nvPr userDrawn="1"/>
          </p:nvSpPr>
          <p:spPr bwMode="auto">
            <a:xfrm>
              <a:off x="3849591" y="5524743"/>
              <a:ext cx="1783791" cy="130151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27"/>
            <p:cNvSpPr/>
            <p:nvPr userDrawn="1"/>
          </p:nvSpPr>
          <p:spPr bwMode="auto">
            <a:xfrm>
              <a:off x="5896590" y="5524743"/>
              <a:ext cx="1783792" cy="130151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8"/>
            <p:cNvSpPr/>
            <p:nvPr userDrawn="1"/>
          </p:nvSpPr>
          <p:spPr bwMode="auto">
            <a:xfrm>
              <a:off x="7940420" y="5524743"/>
              <a:ext cx="1783791" cy="13030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3" descr="FGC-logo-ON-BLU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2" r="39293"/>
          <a:stretch>
            <a:fillRect/>
          </a:stretch>
        </p:blipFill>
        <p:spPr bwMode="auto">
          <a:xfrm>
            <a:off x="739676" y="1351359"/>
            <a:ext cx="1559719" cy="129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118" y="3090236"/>
            <a:ext cx="5299837" cy="538603"/>
          </a:xfr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defTabSz="913805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9695" algn="l"/>
                <a:tab pos="840879" algn="l"/>
                <a:tab pos="1262063" algn="l"/>
                <a:tab pos="1683247" algn="l"/>
                <a:tab pos="2104430" algn="l"/>
                <a:tab pos="2525614" algn="l"/>
                <a:tab pos="2946797" algn="l"/>
                <a:tab pos="3367981" algn="l"/>
                <a:tab pos="3789164" algn="l"/>
                <a:tab pos="4210348" algn="l"/>
                <a:tab pos="4631531" algn="l"/>
                <a:tab pos="5052715" algn="l"/>
                <a:tab pos="5473898" algn="l"/>
                <a:tab pos="5895083" algn="l"/>
                <a:tab pos="6316266" algn="l"/>
                <a:tab pos="6737450" algn="l"/>
                <a:tab pos="7158633" algn="l"/>
                <a:tab pos="7579817" algn="l"/>
                <a:tab pos="8001000" algn="l"/>
                <a:tab pos="8422184" algn="l"/>
              </a:tabLst>
              <a:defRPr lang="en-US" sz="29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117" y="3725635"/>
            <a:ext cx="4761228" cy="446270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l" defTabSz="913805" rtl="0" fontAlgn="base">
              <a:spcBef>
                <a:spcPct val="50000"/>
              </a:spcBef>
              <a:spcAft>
                <a:spcPct val="0"/>
              </a:spcAft>
              <a:buNone/>
              <a:defRPr lang="en-US" sz="23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24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7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</p:spPr>
        <p:txBody>
          <a:bodyPr lIns="93829" tIns="46913" rIns="93829" bIns="469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6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CCE6-8552-4E6A-973B-54C97C48EB4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3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92C5-E2E1-4586-A3EC-6A333E3A78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6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97" y="-1488"/>
            <a:ext cx="8230195" cy="1143001"/>
          </a:xfrm>
          <a:prstGeom prst="rect">
            <a:avLst/>
          </a:prstGeom>
        </p:spPr>
        <p:txBody>
          <a:bodyPr lIns="85725" tIns="42863" rIns="85725" bIns="4286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lIns="85725" tIns="42863" rIns="85725" bIns="42863"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60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/>
          <p:cNvPicPr>
            <a:picLocks noChangeAspect="1"/>
          </p:cNvPicPr>
          <p:nvPr userDrawn="1"/>
        </p:nvPicPr>
        <p:blipFill rotWithShape="1">
          <a:blip r:embed="rId2" cstate="print"/>
          <a:srcRect l="6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Тема презентации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11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Тема презентации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7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397202"/>
            <a:ext cx="9144000" cy="2460798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548680"/>
            <a:ext cx="3600400" cy="3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4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0" y="952500"/>
            <a:ext cx="914259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85312" y="6527549"/>
            <a:ext cx="4586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050" smtClean="0">
                <a:solidFill>
                  <a:prstClr val="black"/>
                </a:solidFill>
              </a:rPr>
              <a:pPr algn="ctr"/>
              <a:t>‹#›</a:t>
            </a:fld>
            <a:endParaRPr lang="ru-RU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1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56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3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 defTabSz="9138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86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</p:spPr>
        <p:txBody>
          <a:bodyPr lIns="93829" tIns="46913" rIns="93829" bIns="469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6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CCE6-8552-4E6A-973B-54C97C48EB4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92C5-E2E1-4586-A3EC-6A333E3A78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8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97" y="-1488"/>
            <a:ext cx="8230195" cy="1143001"/>
          </a:xfrm>
          <a:prstGeom prst="rect">
            <a:avLst/>
          </a:prstGeom>
        </p:spPr>
        <p:txBody>
          <a:bodyPr lIns="85725" tIns="42863" rIns="85725" bIns="4286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lIns="85725" tIns="42863" rIns="85725" bIns="42863"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58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5949" y="4"/>
            <a:ext cx="9149953" cy="6776145"/>
          </a:xfrm>
          <a:custGeom>
            <a:avLst/>
            <a:gdLst>
              <a:gd name="T0" fmla="*/ 4559234 w 1435"/>
              <a:gd name="T1" fmla="*/ 1779991 h 1062"/>
              <a:gd name="T2" fmla="*/ 5783531 w 1435"/>
              <a:gd name="T3" fmla="*/ 2226584 h 1062"/>
              <a:gd name="T4" fmla="*/ 6376551 w 1435"/>
              <a:gd name="T5" fmla="*/ 4395749 h 1062"/>
              <a:gd name="T6" fmla="*/ 6453069 w 1435"/>
              <a:gd name="T7" fmla="*/ 6405416 h 1062"/>
              <a:gd name="T8" fmla="*/ 7282021 w 1435"/>
              <a:gd name="T9" fmla="*/ 5110297 h 1062"/>
              <a:gd name="T10" fmla="*/ 7970688 w 1435"/>
              <a:gd name="T11" fmla="*/ 5812086 h 1062"/>
              <a:gd name="T12" fmla="*/ 8474436 w 1435"/>
              <a:gd name="T13" fmla="*/ 6048142 h 1062"/>
              <a:gd name="T14" fmla="*/ 7237385 w 1435"/>
              <a:gd name="T15" fmla="*/ 6660612 h 1062"/>
              <a:gd name="T16" fmla="*/ 4527351 w 1435"/>
              <a:gd name="T17" fmla="*/ 6647852 h 1062"/>
              <a:gd name="T18" fmla="*/ 4291419 w 1435"/>
              <a:gd name="T19" fmla="*/ 6437315 h 1062"/>
              <a:gd name="T20" fmla="*/ 4992839 w 1435"/>
              <a:gd name="T21" fmla="*/ 6430936 h 1062"/>
              <a:gd name="T22" fmla="*/ 5190512 w 1435"/>
              <a:gd name="T23" fmla="*/ 6399036 h 1062"/>
              <a:gd name="T24" fmla="*/ 4897191 w 1435"/>
              <a:gd name="T25" fmla="*/ 3311166 h 1062"/>
              <a:gd name="T26" fmla="*/ 3220158 w 1435"/>
              <a:gd name="T27" fmla="*/ 2207444 h 1062"/>
              <a:gd name="T28" fmla="*/ 5260654 w 1435"/>
              <a:gd name="T29" fmla="*/ 1505656 h 1062"/>
              <a:gd name="T30" fmla="*/ 5496587 w 1435"/>
              <a:gd name="T31" fmla="*/ 1799131 h 1062"/>
              <a:gd name="T32" fmla="*/ 5126747 w 1435"/>
              <a:gd name="T33" fmla="*/ 2124506 h 1062"/>
              <a:gd name="T34" fmla="*/ 5298913 w 1435"/>
              <a:gd name="T35" fmla="*/ 2124506 h 1062"/>
              <a:gd name="T36" fmla="*/ 5260654 w 1435"/>
              <a:gd name="T37" fmla="*/ 2417981 h 1062"/>
              <a:gd name="T38" fmla="*/ 5177759 w 1435"/>
              <a:gd name="T39" fmla="*/ 2596618 h 1062"/>
              <a:gd name="T40" fmla="*/ 5872803 w 1435"/>
              <a:gd name="T41" fmla="*/ 2660417 h 1062"/>
              <a:gd name="T42" fmla="*/ 5260654 w 1435"/>
              <a:gd name="T43" fmla="*/ 2692316 h 1062"/>
              <a:gd name="T44" fmla="*/ 5228771 w 1435"/>
              <a:gd name="T45" fmla="*/ 2915613 h 1062"/>
              <a:gd name="T46" fmla="*/ 5203265 w 1435"/>
              <a:gd name="T47" fmla="*/ 3062350 h 1062"/>
              <a:gd name="T48" fmla="*/ 5324420 w 1435"/>
              <a:gd name="T49" fmla="*/ 3323926 h 1062"/>
              <a:gd name="T50" fmla="*/ 5158629 w 1435"/>
              <a:gd name="T51" fmla="*/ 3362205 h 1062"/>
              <a:gd name="T52" fmla="*/ 5426444 w 1435"/>
              <a:gd name="T53" fmla="*/ 3432384 h 1062"/>
              <a:gd name="T54" fmla="*/ 5369056 w 1435"/>
              <a:gd name="T55" fmla="*/ 3559982 h 1062"/>
              <a:gd name="T56" fmla="*/ 5209642 w 1435"/>
              <a:gd name="T57" fmla="*/ 3725860 h 1062"/>
              <a:gd name="T58" fmla="*/ 5094864 w 1435"/>
              <a:gd name="T59" fmla="*/ 3840698 h 1062"/>
              <a:gd name="T60" fmla="*/ 5439198 w 1435"/>
              <a:gd name="T61" fmla="*/ 3949156 h 1062"/>
              <a:gd name="T62" fmla="*/ 5216018 w 1435"/>
              <a:gd name="T63" fmla="*/ 4115033 h 1062"/>
              <a:gd name="T64" fmla="*/ 5113994 w 1435"/>
              <a:gd name="T65" fmla="*/ 4287290 h 1062"/>
              <a:gd name="T66" fmla="*/ 4973709 w 1435"/>
              <a:gd name="T67" fmla="*/ 4382989 h 1062"/>
              <a:gd name="T68" fmla="*/ 5547599 w 1435"/>
              <a:gd name="T69" fmla="*/ 4478687 h 1062"/>
              <a:gd name="T70" fmla="*/ 5171382 w 1435"/>
              <a:gd name="T71" fmla="*/ 4606285 h 1062"/>
              <a:gd name="T72" fmla="*/ 5547599 w 1435"/>
              <a:gd name="T73" fmla="*/ 4874241 h 1062"/>
              <a:gd name="T74" fmla="*/ 7511577 w 1435"/>
              <a:gd name="T75" fmla="*/ 4765783 h 1062"/>
              <a:gd name="T76" fmla="*/ 4967333 w 1435"/>
              <a:gd name="T77" fmla="*/ 4874241 h 1062"/>
              <a:gd name="T78" fmla="*/ 7441434 w 1435"/>
              <a:gd name="T79" fmla="*/ 5072018 h 1062"/>
              <a:gd name="T80" fmla="*/ 5611364 w 1435"/>
              <a:gd name="T81" fmla="*/ 5142197 h 1062"/>
              <a:gd name="T82" fmla="*/ 5726142 w 1435"/>
              <a:gd name="T83" fmla="*/ 5199616 h 1062"/>
              <a:gd name="T84" fmla="*/ 4852555 w 1435"/>
              <a:gd name="T85" fmla="*/ 5288934 h 1062"/>
              <a:gd name="T86" fmla="*/ 7613601 w 1435"/>
              <a:gd name="T87" fmla="*/ 5333593 h 1062"/>
              <a:gd name="T88" fmla="*/ 5738895 w 1435"/>
              <a:gd name="T89" fmla="*/ 5391012 h 1062"/>
              <a:gd name="T90" fmla="*/ 7607225 w 1435"/>
              <a:gd name="T91" fmla="*/ 5467571 h 1062"/>
              <a:gd name="T92" fmla="*/ 5649624 w 1435"/>
              <a:gd name="T93" fmla="*/ 5595169 h 1062"/>
              <a:gd name="T94" fmla="*/ 7651861 w 1435"/>
              <a:gd name="T95" fmla="*/ 5678108 h 1062"/>
              <a:gd name="T96" fmla="*/ 5821791 w 1435"/>
              <a:gd name="T97" fmla="*/ 5748287 h 1062"/>
              <a:gd name="T98" fmla="*/ 5598611 w 1435"/>
              <a:gd name="T99" fmla="*/ 5920544 h 1062"/>
              <a:gd name="T100" fmla="*/ 5617741 w 1435"/>
              <a:gd name="T101" fmla="*/ 5933304 h 1062"/>
              <a:gd name="T102" fmla="*/ 5751649 w 1435"/>
              <a:gd name="T103" fmla="*/ 5952443 h 1062"/>
              <a:gd name="T104" fmla="*/ 8047207 w 1435"/>
              <a:gd name="T105" fmla="*/ 6284198 h 1062"/>
              <a:gd name="T106" fmla="*/ 5668753 w 1435"/>
              <a:gd name="T107" fmla="*/ 6105561 h 1062"/>
              <a:gd name="T108" fmla="*/ 7722003 w 1435"/>
              <a:gd name="T109" fmla="*/ 6156600 h 1062"/>
              <a:gd name="T110" fmla="*/ 4680388 w 1435"/>
              <a:gd name="T111" fmla="*/ 6265058 h 1062"/>
              <a:gd name="T112" fmla="*/ 4897191 w 1435"/>
              <a:gd name="T113" fmla="*/ 6316097 h 1062"/>
              <a:gd name="T114" fmla="*/ 4680388 w 1435"/>
              <a:gd name="T115" fmla="*/ 6309718 h 1062"/>
              <a:gd name="T116" fmla="*/ 7702873 w 1435"/>
              <a:gd name="T117" fmla="*/ 6418176 h 1062"/>
              <a:gd name="T118" fmla="*/ 5541222 w 1435"/>
              <a:gd name="T119" fmla="*/ 6481975 h 1062"/>
              <a:gd name="T120" fmla="*/ 5522093 w 1435"/>
              <a:gd name="T121" fmla="*/ 6533014 h 1062"/>
              <a:gd name="T122" fmla="*/ 7779392 w 1435"/>
              <a:gd name="T123" fmla="*/ 6628712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692" tIns="42848" rIns="85692" bIns="42848"/>
          <a:lstStyle/>
          <a:p>
            <a:pPr defTabSz="91380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Picture 4" descr="C:\Documents and Settings\Ivanov-VA\Мои документы\Презентации\logo_ru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6381754"/>
            <a:ext cx="24288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17" y="6421939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D41E93-83C2-47F7-9594-3FC7311FBBE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322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21" y="6356457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3761" y="2"/>
            <a:ext cx="9147766" cy="948908"/>
            <a:chOff x="-3766" y="0"/>
            <a:chExt cx="9147766" cy="9489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491" y="0"/>
              <a:ext cx="3209509" cy="864096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864096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948909"/>
              <a:ext cx="9144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 rot="10800000">
              <a:off x="-3766" y="0"/>
              <a:ext cx="9144000" cy="864096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tint val="66000"/>
                    <a:satMod val="160000"/>
                    <a:alpha val="0"/>
                    <a:lumMod val="0"/>
                    <a:lumOff val="100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6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</a:pPr>
              <a:endParaRPr lang="ru-RU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77" y="6421935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148D2A-A854-494E-A545-0071E20845C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34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/>
          <p:cNvPicPr>
            <a:picLocks noChangeAspect="1"/>
          </p:cNvPicPr>
          <p:nvPr userDrawn="1"/>
        </p:nvPicPr>
        <p:blipFill rotWithShape="1">
          <a:blip r:embed="rId2" cstate="print"/>
          <a:srcRect l="6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Тема презентации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73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Тема презентации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55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397202"/>
            <a:ext cx="9144000" cy="2460798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548680"/>
            <a:ext cx="3600400" cy="3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0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0" y="952500"/>
            <a:ext cx="914259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85312" y="6527549"/>
            <a:ext cx="4586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050" smtClean="0">
                <a:solidFill>
                  <a:prstClr val="black"/>
                </a:solidFill>
              </a:rPr>
              <a:pPr algn="ctr"/>
              <a:t>‹#›</a:t>
            </a:fld>
            <a:endParaRPr lang="ru-RU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54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44997" y="-1488"/>
            <a:ext cx="823019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903" y="1367731"/>
            <a:ext cx="8230195" cy="45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vert="horz" lIns="33750" tIns="45717" rIns="91434" bIns="45717" rtlCol="0" anchor="ctr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31FB821-3CC6-4D6A-8ADC-AD5A24615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6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805" rtl="0" eaLnBrk="0" fontAlgn="base" hangingPunct="0">
        <a:spcBef>
          <a:spcPct val="0"/>
        </a:spcBef>
        <a:spcAft>
          <a:spcPct val="0"/>
        </a:spcAft>
        <a:defRPr lang="en-US" sz="3000" b="1" kern="1200" dirty="0">
          <a:solidFill>
            <a:srgbClr val="10253F"/>
          </a:solidFill>
          <a:latin typeface="Arial" pitchFamily="34" charset="0"/>
          <a:ea typeface="+mj-ea"/>
          <a:cs typeface="+mj-cs"/>
        </a:defRPr>
      </a:lvl1pPr>
      <a:lvl2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2pPr>
      <a:lvl3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3pPr>
      <a:lvl4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4pPr>
      <a:lvl5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5pPr>
      <a:lvl6pPr marL="428625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5725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85875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1450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05" indent="-342305" algn="l" defTabSz="913805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lang="en-US" sz="23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1pPr>
      <a:lvl2pPr marL="742653" indent="-284262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9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2pPr>
      <a:lvl3pPr marL="1141512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10253F"/>
          </a:solidFill>
          <a:latin typeface="Arial" pitchFamily="34" charset="0"/>
          <a:ea typeface="+mn-ea"/>
          <a:cs typeface="+mn-cs"/>
        </a:defRPr>
      </a:lvl3pPr>
      <a:lvl4pPr marL="1599903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4pPr>
      <a:lvl5pPr marL="2056805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5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4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ovostimosoblasti.ru/wp-content/uploads/2020/05/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9647"/>
            <a:ext cx="3744416" cy="25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8268" y="1988840"/>
            <a:ext cx="8827503" cy="45745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5682" tIns="42844" rIns="85682" bIns="42844" anchor="ctr"/>
          <a:lstStyle/>
          <a:p>
            <a:pPr indent="82550" algn="ctr" defTabSz="973995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Обучение по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противодействию коррупции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для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работников ФКУ "Объединенная дирекция"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indent="82550" algn="ctr" defTabSz="973995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Минстроя России.</a:t>
            </a:r>
          </a:p>
          <a:p>
            <a:pPr indent="82550" algn="ctr" defTabSz="973995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Тема: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«Обзор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рекомендаций по осуществлению комплекса организационных, разъяснительных и иных мер по недопущению должностными лицами поведения, которое может восприниматься окружающими как обещание дачи взятки или предложение дачи взятки либо как согласие принять взятку или как просьба о даче взятки», 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6" name="Номер слайда 16"/>
          <p:cNvSpPr txBox="1">
            <a:spLocks/>
          </p:cNvSpPr>
          <p:nvPr/>
        </p:nvSpPr>
        <p:spPr bwMode="auto">
          <a:xfrm>
            <a:off x="8799053" y="6563376"/>
            <a:ext cx="4159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5" tIns="45228" rIns="90445" bIns="45228"/>
          <a:lstStyle>
            <a:lvl1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white">
                  <a:lumMod val="50000"/>
                </a:prstClr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9647"/>
            <a:ext cx="3019822" cy="1636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59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FF"/>
                </a:solidFill>
              </a:rPr>
              <a:t>Поведение, которое может восприниматься окружающими </a:t>
            </a:r>
            <a:endParaRPr lang="ru-RU" sz="2000" dirty="0" smtClean="0">
              <a:solidFill>
                <a:srgbClr val="CC00F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C00FF"/>
                </a:solidFill>
              </a:rPr>
              <a:t>как обещание дачи взятки или предложение дачи взятки либо как согласие принять взятку или просьба о даче взятки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14422"/>
            <a:ext cx="8286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C00FF"/>
              </a:solidFill>
            </a:endParaRPr>
          </a:p>
          <a:p>
            <a:pPr algn="just"/>
            <a:r>
              <a:rPr lang="ru-RU" sz="2400" dirty="0" smtClean="0"/>
              <a:t>Министерством труда и социальной защиты Российской Федерации от 4 марта 2013 г. подготовлен «Обзор рекомендаций по осуществлению комплекса организационных, разъяснительных и иных мер по недопущению должностными лицами поведения, которое может восприниматься окружающими как обещание дачи взятки или предложение дачи взятки либо как согласие принять взятку или как просьба о даче взятки», одобренный на заседании президиума Совета при Президенте Российской Федерации по противодействию коррупции (п. 4 р. 4.1 протокола от 5 июня 2013 года № 38).</a:t>
            </a:r>
          </a:p>
        </p:txBody>
      </p:sp>
    </p:spTree>
    <p:extLst>
      <p:ext uri="{BB962C8B-B14F-4D97-AF65-F5344CB8AC3E}">
        <p14:creationId xmlns:p14="http://schemas.microsoft.com/office/powerpoint/2010/main" val="405371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285860"/>
            <a:ext cx="84880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Данный обзор включает в себя </a:t>
            </a:r>
            <a:r>
              <a:rPr lang="ru-RU" sz="2000" b="1" i="1" u="sng" dirty="0" smtClean="0"/>
              <a:t>темы,</a:t>
            </a:r>
            <a:r>
              <a:rPr lang="ru-RU" sz="2000" u="sng" dirty="0" smtClean="0"/>
              <a:t> д</a:t>
            </a:r>
            <a:r>
              <a:rPr lang="ru-RU" sz="2000" b="1" i="1" u="sng" dirty="0" smtClean="0"/>
              <a:t>ействия и высказывания</a:t>
            </a:r>
            <a:r>
              <a:rPr lang="ru-RU" sz="2000" b="1" i="1" dirty="0" smtClean="0"/>
              <a:t>, которые могут быть восприняты окружающими как согласие принять взятку или как просьба о даче взятки: </a:t>
            </a:r>
            <a:endParaRPr lang="ru-RU" sz="2000" dirty="0" smtClean="0"/>
          </a:p>
          <a:p>
            <a:r>
              <a:rPr lang="ru-RU" sz="2000" b="1" i="1" dirty="0" smtClean="0"/>
              <a:t>А) </a:t>
            </a:r>
            <a:r>
              <a:rPr lang="ru-RU" sz="2000" dirty="0" smtClean="0"/>
              <a:t>слова, выражения и жесты, которые могут быть восприняты окружающими как просьба (намек) о даче взятки, от которых необходимо воздерживаться при взаимодействии с гражданами;</a:t>
            </a:r>
          </a:p>
        </p:txBody>
      </p:sp>
      <p:pic>
        <p:nvPicPr>
          <p:cNvPr id="92163" name="Picture 3" descr="http://www.rdcards.ru/catalogue/files/26153/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4500594" cy="31201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3357562"/>
            <a:ext cx="35588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К числу таких выражений относятся</a:t>
            </a:r>
            <a:r>
              <a:rPr lang="ru-RU" sz="2000" b="1" dirty="0" smtClean="0"/>
              <a:t>,</a:t>
            </a:r>
            <a:r>
              <a:rPr lang="ru-RU" sz="2000" dirty="0" smtClean="0"/>
              <a:t> например: «вопрос решить трудно, но можно», «спасибо на хлеб не намажешь», «договоримся», «нужны более веские аргументы», «нужно обсудить параметры», «ну что делать будем?» и т.д.</a:t>
            </a:r>
            <a:endParaRPr lang="ru-RU" sz="2000" b="1" dirty="0" smtClean="0">
              <a:solidFill>
                <a:srgbClr val="CC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0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FF"/>
                </a:solidFill>
              </a:rPr>
              <a:t>Поведение, которое может восприниматься окружающими </a:t>
            </a:r>
            <a:endParaRPr lang="ru-RU" sz="2000" dirty="0" smtClean="0">
              <a:solidFill>
                <a:srgbClr val="CC00F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C00FF"/>
                </a:solidFill>
              </a:rPr>
              <a:t>как обещание дачи взятки или предложение дачи взятки либо как согласие принять взятку или просьба о даче взятки</a:t>
            </a:r>
          </a:p>
        </p:txBody>
      </p:sp>
    </p:spTree>
    <p:extLst>
      <p:ext uri="{BB962C8B-B14F-4D97-AF65-F5344CB8AC3E}">
        <p14:creationId xmlns:p14="http://schemas.microsoft.com/office/powerpoint/2010/main" val="405371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214422"/>
            <a:ext cx="84880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Б)</a:t>
            </a:r>
            <a:r>
              <a:rPr lang="ru-RU" sz="2000" dirty="0" smtClean="0"/>
              <a:t> обсуждение определенных тем с представителями организаций и гражданами, особенно с теми из них, чья выгода зависит от решений и действий работников, может восприниматься как просьба о даче взятки;</a:t>
            </a:r>
          </a:p>
          <a:p>
            <a:r>
              <a:rPr lang="ru-RU" sz="2000" b="1" u="sng" dirty="0" smtClean="0"/>
              <a:t>К числу таких тем относятся</a:t>
            </a:r>
            <a:r>
              <a:rPr lang="ru-RU" sz="2000" dirty="0" smtClean="0"/>
              <a:t>, например:</a:t>
            </a:r>
          </a:p>
          <a:p>
            <a:r>
              <a:rPr lang="ru-RU" sz="2000" dirty="0" smtClean="0"/>
              <a:t>- низкий уровень заработной платы работника и нехватка денежных средств на реализацию тех или иных нужд;</a:t>
            </a:r>
          </a:p>
          <a:p>
            <a:r>
              <a:rPr lang="ru-RU" sz="2000" dirty="0" smtClean="0"/>
              <a:t>учреждения и т.д.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214818"/>
            <a:ext cx="4130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C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3429000"/>
            <a:ext cx="40588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 желание приобрести то или иное имущество, получить ту или иную услугу, отправиться в туристическую поездку;</a:t>
            </a:r>
          </a:p>
          <a:p>
            <a:r>
              <a:rPr lang="ru-RU" sz="2000" dirty="0" smtClean="0"/>
              <a:t>- отсутствие работы у родственников работника;</a:t>
            </a:r>
          </a:p>
          <a:p>
            <a:r>
              <a:rPr lang="ru-RU" sz="2000" dirty="0" smtClean="0"/>
              <a:t>- необходимость поступления детей работника в образовательные</a:t>
            </a:r>
            <a:endParaRPr lang="ru-RU" sz="2000" b="1" dirty="0" smtClean="0">
              <a:solidFill>
                <a:srgbClr val="CC00FF"/>
              </a:solidFill>
            </a:endParaRPr>
          </a:p>
        </p:txBody>
      </p:sp>
      <p:pic>
        <p:nvPicPr>
          <p:cNvPr id="96258" name="Picture 2" descr="https://wpapers.ru/wallpapers/nature/water-sky/8163/1280x960_%D0%AD%D0%BA%D0%B7%D0%BE%D1%82%D0%B8%D1%87%D0%B5%D1%81%D0%BA%D0%B8%D0%B9-%D1%80%D0%B0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3714752"/>
            <a:ext cx="3619525" cy="27146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0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FF"/>
                </a:solidFill>
              </a:rPr>
              <a:t>Поведение, которое может восприниматься окружающими </a:t>
            </a:r>
            <a:endParaRPr lang="ru-RU" sz="2000" dirty="0" smtClean="0">
              <a:solidFill>
                <a:srgbClr val="CC00F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C00FF"/>
                </a:solidFill>
              </a:rPr>
              <a:t>как обещание дачи взятки или предложение дачи взятки либо как согласие принять взятку или просьба о даче взятки</a:t>
            </a:r>
          </a:p>
        </p:txBody>
      </p:sp>
    </p:spTree>
    <p:extLst>
      <p:ext uri="{BB962C8B-B14F-4D97-AF65-F5344CB8AC3E}">
        <p14:creationId xmlns:p14="http://schemas.microsoft.com/office/powerpoint/2010/main" val="405371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2fons.ru/pic/201407/1920x1200/2fons.ru-52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3214710" cy="23404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1285860"/>
            <a:ext cx="885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С)</a:t>
            </a:r>
            <a:r>
              <a:rPr lang="ru-RU" sz="2000" dirty="0" smtClean="0"/>
              <a:t> определенные исходящие от работников Учреждения предложения, особенно если они адресованы представителям организаций и гражданам, чья выгода зависит от их решений и действий, могут восприниматься как просьба о даче взятки. Это возможно даже в том случае, когда такие предложения продиктованы благими намерениями и никак не связаны с личной выгодой работника.</a:t>
            </a:r>
          </a:p>
          <a:p>
            <a:r>
              <a:rPr lang="ru-RU" sz="2000" b="1" u="sng" dirty="0" smtClean="0"/>
              <a:t>К числу таких предложений относятся</a:t>
            </a:r>
            <a:r>
              <a:rPr lang="ru-RU" sz="2000" dirty="0" smtClean="0"/>
              <a:t>, например, предложения:</a:t>
            </a:r>
          </a:p>
          <a:p>
            <a:r>
              <a:rPr lang="ru-RU" sz="2000" dirty="0" smtClean="0"/>
              <a:t>- предоставить работнику и (или) его родственникам скидку;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214818"/>
            <a:ext cx="4130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C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3929066"/>
            <a:ext cx="5072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- воспользоваться услугами конкретной компании и (или) экспертов для устранения выявленных нарушений, выполнения работ в рамках контракта, подготовки необходимых документов; - внести деньги в конкретный благотворительный фонд; - поддержать конкретную спортивную команду и т.д.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0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FF"/>
                </a:solidFill>
              </a:rPr>
              <a:t>Поведение, которое может восприниматься окружающими </a:t>
            </a:r>
            <a:endParaRPr lang="ru-RU" sz="2000" dirty="0" smtClean="0">
              <a:solidFill>
                <a:srgbClr val="CC00F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C00FF"/>
                </a:solidFill>
              </a:rPr>
              <a:t>как обещание дачи взятки или предложение дачи взятки либо как согласие принять взятку или просьба о даче взятки</a:t>
            </a:r>
          </a:p>
        </p:txBody>
      </p:sp>
    </p:spTree>
    <p:extLst>
      <p:ext uri="{BB962C8B-B14F-4D97-AF65-F5344CB8AC3E}">
        <p14:creationId xmlns:p14="http://schemas.microsoft.com/office/powerpoint/2010/main" val="405371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1214422"/>
            <a:ext cx="885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Г)	</a:t>
            </a:r>
            <a:r>
              <a:rPr lang="ru-RU" sz="2000" dirty="0" smtClean="0"/>
              <a:t>совершение работниками определенных действий может восприниматься как согласие принять взятку или просьба о даче взятки.</a:t>
            </a:r>
          </a:p>
          <a:p>
            <a:r>
              <a:rPr lang="ru-RU" sz="2000" b="1" u="sng" dirty="0" smtClean="0"/>
              <a:t>К числу таких действий, например, относятся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 регулярное получение подарков, даже стоимостью менее 3 000,00 рублей;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214818"/>
            <a:ext cx="4130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C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928934"/>
            <a:ext cx="3643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 посещения ресторанов совместно с представителями организации, которая извлекла, извлекает или может извлечь выгоду из решений или действий (бездействия) работника.</a:t>
            </a:r>
          </a:p>
        </p:txBody>
      </p:sp>
      <p:pic>
        <p:nvPicPr>
          <p:cNvPr id="100354" name="Picture 2" descr="https://www.nationaldrugscreening.com/images/blogs/Drug%20Menu%20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2928934"/>
            <a:ext cx="4560236" cy="31116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0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FF"/>
                </a:solidFill>
              </a:rPr>
              <a:t>Поведение, которое может восприниматься окружающими </a:t>
            </a:r>
            <a:endParaRPr lang="ru-RU" sz="2000" dirty="0" smtClean="0">
              <a:solidFill>
                <a:srgbClr val="CC00F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C00FF"/>
                </a:solidFill>
              </a:rPr>
              <a:t>как обещание дачи взятки или предложение дачи взятки либо как согласие принять взятку или просьба о даче взятки</a:t>
            </a:r>
          </a:p>
        </p:txBody>
      </p:sp>
    </p:spTree>
    <p:extLst>
      <p:ext uri="{BB962C8B-B14F-4D97-AF65-F5344CB8AC3E}">
        <p14:creationId xmlns:p14="http://schemas.microsoft.com/office/powerpoint/2010/main" val="405371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4F82BE"/>
                </a:solidFill>
                <a:latin typeface="Arial-BoldMT"/>
              </a:rPr>
              <a:t>На </a:t>
            </a:r>
            <a:r>
              <a:rPr lang="ru-RU" sz="2000" b="1" dirty="0">
                <a:solidFill>
                  <a:srgbClr val="4F82BE"/>
                </a:solidFill>
                <a:latin typeface="Arial-BoldMT"/>
              </a:rPr>
              <a:t>практике суды усматривают вину юридических лиц при </a:t>
            </a:r>
            <a:r>
              <a:rPr lang="ru-RU" sz="2000" b="1" dirty="0" smtClean="0">
                <a:solidFill>
                  <a:srgbClr val="4F82BE"/>
                </a:solidFill>
                <a:latin typeface="Arial-BoldMT"/>
              </a:rPr>
              <a:t>совершении коррупционных </a:t>
            </a:r>
            <a:r>
              <a:rPr lang="ru-RU" sz="2000" b="1" dirty="0">
                <a:solidFill>
                  <a:srgbClr val="4F82BE"/>
                </a:solidFill>
                <a:latin typeface="Arial-BoldMT"/>
              </a:rPr>
              <a:t>правонарушений в том, что они </a:t>
            </a:r>
            <a:r>
              <a:rPr lang="ru-RU" sz="2000" b="1" dirty="0" err="1" smtClean="0">
                <a:solidFill>
                  <a:srgbClr val="4F82BE"/>
                </a:solidFill>
                <a:latin typeface="Arial-BoldMT"/>
              </a:rPr>
              <a:t>ненадлежаще</a:t>
            </a:r>
            <a:r>
              <a:rPr lang="ru-RU" sz="2000" b="1" dirty="0" smtClean="0">
                <a:solidFill>
                  <a:srgbClr val="4F82BE"/>
                </a:solidFill>
                <a:latin typeface="Arial-BoldMT"/>
              </a:rPr>
              <a:t> контролировали </a:t>
            </a:r>
            <a:r>
              <a:rPr lang="ru-RU" sz="2000" b="1" dirty="0">
                <a:solidFill>
                  <a:srgbClr val="4F82BE"/>
                </a:solidFill>
                <a:latin typeface="Arial-BoldMT"/>
              </a:rPr>
              <a:t>деятельность своих работников </a:t>
            </a:r>
            <a:r>
              <a:rPr lang="ru-RU" sz="2000" b="1" dirty="0" smtClean="0">
                <a:solidFill>
                  <a:srgbClr val="4F82BE"/>
                </a:solidFill>
                <a:latin typeface="Helvetica-Bold"/>
              </a:rPr>
              <a:t>– </a:t>
            </a:r>
            <a:r>
              <a:rPr lang="ru-RU" sz="2000" b="1" dirty="0" smtClean="0">
                <a:solidFill>
                  <a:srgbClr val="4F82BE"/>
                </a:solidFill>
                <a:latin typeface="Arial-BoldMT"/>
              </a:rPr>
              <a:t>передавших предмет </a:t>
            </a:r>
            <a:r>
              <a:rPr lang="ru-RU" sz="2000" b="1" dirty="0">
                <a:solidFill>
                  <a:srgbClr val="4F82BE"/>
                </a:solidFill>
                <a:latin typeface="Arial-BoldMT"/>
              </a:rPr>
              <a:t>взятки или коммерческого подкупа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8108" y="116632"/>
            <a:ext cx="5987921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Ответственность компании</a:t>
            </a:r>
            <a:endParaRPr lang="ru-RU" sz="36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236" y="2924944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4F82BE"/>
                </a:solidFill>
                <a:latin typeface="Calibri-Bold"/>
              </a:rPr>
              <a:t>Солидарную </a:t>
            </a:r>
            <a:r>
              <a:rPr lang="ru-RU" sz="2000" b="1" dirty="0">
                <a:solidFill>
                  <a:srgbClr val="4F82BE"/>
                </a:solidFill>
                <a:latin typeface="Calibri-Bold"/>
              </a:rPr>
              <a:t>ответственность за причиненные убытки несут члены </a:t>
            </a:r>
            <a:r>
              <a:rPr lang="ru-RU" sz="2000" b="1" dirty="0" smtClean="0">
                <a:solidFill>
                  <a:srgbClr val="4F82BE"/>
                </a:solidFill>
                <a:latin typeface="Calibri-Bold"/>
              </a:rPr>
              <a:t>коллегиальных органов</a:t>
            </a:r>
            <a:r>
              <a:rPr lang="ru-RU" sz="2000" b="1" dirty="0">
                <a:solidFill>
                  <a:srgbClr val="4F82BE"/>
                </a:solidFill>
                <a:latin typeface="Calibri-Bold"/>
              </a:rPr>
              <a:t>, за исключением тех членов коллегиальных органов, кто </a:t>
            </a:r>
            <a:r>
              <a:rPr lang="ru-RU" sz="2000" b="1" dirty="0" smtClean="0">
                <a:solidFill>
                  <a:srgbClr val="4F82BE"/>
                </a:solidFill>
                <a:latin typeface="Calibri-Bold"/>
              </a:rPr>
              <a:t>голосовал против </a:t>
            </a:r>
            <a:r>
              <a:rPr lang="ru-RU" sz="2000" b="1" dirty="0">
                <a:solidFill>
                  <a:srgbClr val="4F82BE"/>
                </a:solidFill>
                <a:latin typeface="Calibri-Bold"/>
              </a:rPr>
              <a:t>решения, которое повлекло причинение убытков, или, </a:t>
            </a:r>
            <a:r>
              <a:rPr lang="ru-RU" sz="2000" b="1" dirty="0" smtClean="0">
                <a:solidFill>
                  <a:srgbClr val="4F82BE"/>
                </a:solidFill>
                <a:latin typeface="Calibri-Bold"/>
              </a:rPr>
              <a:t>действуя добросовестно</a:t>
            </a:r>
            <a:r>
              <a:rPr lang="ru-RU" sz="2000" b="1" dirty="0">
                <a:solidFill>
                  <a:srgbClr val="4F82BE"/>
                </a:solidFill>
                <a:latin typeface="Calibri-Bold"/>
              </a:rPr>
              <a:t>, не принимал участия в голосовании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36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400" b="1" dirty="0" smtClean="0">
                <a:solidFill>
                  <a:srgbClr val="FF0000"/>
                </a:solidFill>
              </a:rPr>
              <a:t>Срок </a:t>
            </a:r>
            <a:r>
              <a:rPr lang="ru-RU" sz="4400" b="1" dirty="0" smtClean="0">
                <a:solidFill>
                  <a:srgbClr val="FF0000"/>
                </a:solidFill>
              </a:rPr>
              <a:t>давности привлечения к административной ответственности за нарушения законодательства о противодействии коррупции составляет </a:t>
            </a:r>
            <a:r>
              <a:rPr lang="ru-RU" sz="4400" b="1" u="sng" dirty="0" smtClean="0"/>
              <a:t>6 лет </a:t>
            </a:r>
            <a:r>
              <a:rPr lang="ru-RU" sz="4400" b="1" dirty="0" smtClean="0">
                <a:solidFill>
                  <a:srgbClr val="FF0000"/>
                </a:solidFill>
              </a:rPr>
              <a:t>с момента совершения.</a:t>
            </a:r>
            <a:endParaRPr lang="ru-RU" sz="4400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142852"/>
            <a:ext cx="3896451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Ответственность</a:t>
            </a:r>
            <a:endParaRPr lang="ru-RU" sz="36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36305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1D4576"/>
      </a:accent1>
      <a:accent2>
        <a:srgbClr val="6597D8"/>
      </a:accent2>
      <a:accent3>
        <a:srgbClr val="FFC000"/>
      </a:accent3>
      <a:accent4>
        <a:srgbClr val="DCE8F6"/>
      </a:accent4>
      <a:accent5>
        <a:srgbClr val="1F497D"/>
      </a:accent5>
      <a:accent6>
        <a:srgbClr val="938953"/>
      </a:accent6>
      <a:hlink>
        <a:srgbClr val="0000FF"/>
      </a:hlink>
      <a:folHlink>
        <a:srgbClr val="800080"/>
      </a:folHlink>
    </a:clrScheme>
    <a:fontScheme name="4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20582</TotalTime>
  <Words>593</Words>
  <Application>Microsoft Office PowerPoint</Application>
  <PresentationFormat>Экран (4:3)</PresentationFormat>
  <Paragraphs>48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4_Office Theme</vt:lpstr>
      <vt:lpstr>35_Тема Office</vt:lpstr>
      <vt:lpstr>37_Тема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основных направлениях деятельности</dc:title>
  <dc:creator>Дьяченко Никита Александрович</dc:creator>
  <cp:lastModifiedBy>Веклич Ирина Владимировна</cp:lastModifiedBy>
  <cp:revision>1244</cp:revision>
  <cp:lastPrinted>2015-02-13T07:57:00Z</cp:lastPrinted>
  <dcterms:created xsi:type="dcterms:W3CDTF">2013-08-09T09:52:24Z</dcterms:created>
  <dcterms:modified xsi:type="dcterms:W3CDTF">2021-07-12T12:04:16Z</dcterms:modified>
</cp:coreProperties>
</file>